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3" r:id="rId1"/>
    <p:sldMasterId id="2147483709" r:id="rId2"/>
    <p:sldMasterId id="2147483766" r:id="rId3"/>
    <p:sldMasterId id="2147483781" r:id="rId4"/>
    <p:sldMasterId id="2147483808" r:id="rId5"/>
  </p:sldMasterIdLst>
  <p:notesMasterIdLst>
    <p:notesMasterId r:id="rId89"/>
  </p:notesMasterIdLst>
  <p:handoutMasterIdLst>
    <p:handoutMasterId r:id="rId90"/>
  </p:handoutMasterIdLst>
  <p:sldIdLst>
    <p:sldId id="266" r:id="rId6"/>
    <p:sldId id="564" r:id="rId7"/>
    <p:sldId id="577" r:id="rId8"/>
    <p:sldId id="565" r:id="rId9"/>
    <p:sldId id="566" r:id="rId10"/>
    <p:sldId id="567" r:id="rId11"/>
    <p:sldId id="418" r:id="rId12"/>
    <p:sldId id="578" r:id="rId13"/>
    <p:sldId id="419" r:id="rId14"/>
    <p:sldId id="570" r:id="rId15"/>
    <p:sldId id="420" r:id="rId16"/>
    <p:sldId id="258" r:id="rId17"/>
    <p:sldId id="356" r:id="rId18"/>
    <p:sldId id="574" r:id="rId19"/>
    <p:sldId id="575" r:id="rId20"/>
    <p:sldId id="576" r:id="rId21"/>
    <p:sldId id="357" r:id="rId22"/>
    <p:sldId id="299" r:id="rId23"/>
    <p:sldId id="321" r:id="rId24"/>
    <p:sldId id="358" r:id="rId25"/>
    <p:sldId id="359" r:id="rId26"/>
    <p:sldId id="453" r:id="rId27"/>
    <p:sldId id="324" r:id="rId28"/>
    <p:sldId id="364" r:id="rId29"/>
    <p:sldId id="365" r:id="rId30"/>
    <p:sldId id="366" r:id="rId31"/>
    <p:sldId id="571" r:id="rId32"/>
    <p:sldId id="328" r:id="rId33"/>
    <p:sldId id="372" r:id="rId34"/>
    <p:sldId id="329" r:id="rId35"/>
    <p:sldId id="373" r:id="rId36"/>
    <p:sldId id="448" r:id="rId37"/>
    <p:sldId id="353" r:id="rId38"/>
    <p:sldId id="347" r:id="rId39"/>
    <p:sldId id="454" r:id="rId40"/>
    <p:sldId id="349" r:id="rId41"/>
    <p:sldId id="350" r:id="rId42"/>
    <p:sldId id="361" r:id="rId43"/>
    <p:sldId id="362" r:id="rId44"/>
    <p:sldId id="572" r:id="rId45"/>
    <p:sldId id="573" r:id="rId46"/>
    <p:sldId id="443" r:id="rId47"/>
    <p:sldId id="379" r:id="rId48"/>
    <p:sldId id="455" r:id="rId49"/>
    <p:sldId id="415" r:id="rId50"/>
    <p:sldId id="416" r:id="rId51"/>
    <p:sldId id="417" r:id="rId52"/>
    <p:sldId id="456" r:id="rId53"/>
    <p:sldId id="374" r:id="rId54"/>
    <p:sldId id="457" r:id="rId55"/>
    <p:sldId id="458" r:id="rId56"/>
    <p:sldId id="421" r:id="rId57"/>
    <p:sldId id="422" r:id="rId58"/>
    <p:sldId id="423" r:id="rId59"/>
    <p:sldId id="424" r:id="rId60"/>
    <p:sldId id="555" r:id="rId61"/>
    <p:sldId id="425" r:id="rId62"/>
    <p:sldId id="426" r:id="rId63"/>
    <p:sldId id="427" r:id="rId64"/>
    <p:sldId id="429" r:id="rId65"/>
    <p:sldId id="430" r:id="rId66"/>
    <p:sldId id="431" r:id="rId67"/>
    <p:sldId id="432" r:id="rId68"/>
    <p:sldId id="433" r:id="rId69"/>
    <p:sldId id="375" r:id="rId70"/>
    <p:sldId id="398" r:id="rId71"/>
    <p:sldId id="399" r:id="rId72"/>
    <p:sldId id="556" r:id="rId73"/>
    <p:sldId id="368" r:id="rId74"/>
    <p:sldId id="369" r:id="rId75"/>
    <p:sldId id="371" r:id="rId76"/>
    <p:sldId id="460" r:id="rId77"/>
    <p:sldId id="381" r:id="rId78"/>
    <p:sldId id="434" r:id="rId79"/>
    <p:sldId id="568" r:id="rId80"/>
    <p:sldId id="569" r:id="rId81"/>
    <p:sldId id="382" r:id="rId82"/>
    <p:sldId id="435" r:id="rId83"/>
    <p:sldId id="383" r:id="rId84"/>
    <p:sldId id="436" r:id="rId85"/>
    <p:sldId id="557" r:id="rId86"/>
    <p:sldId id="558" r:id="rId87"/>
    <p:sldId id="559" r:id="rId88"/>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ctr"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ctr"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ctr"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ctr"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6666"/>
    <a:srgbClr val="CC0000"/>
    <a:srgbClr val="FBF5C9"/>
    <a:srgbClr val="800080"/>
    <a:srgbClr val="660033"/>
    <a:srgbClr val="006600"/>
    <a:srgbClr val="DDDDDD"/>
    <a:srgbClr val="C0C0C0"/>
    <a:srgbClr val="336699"/>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DF3400-E33D-3A43-A38A-8AF5165867D0}" v="27" dt="2024-08-27T03:03:59.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0"/>
    <p:restoredTop sz="82465" autoAdjust="0"/>
  </p:normalViewPr>
  <p:slideViewPr>
    <p:cSldViewPr snapToGrid="0">
      <p:cViewPr varScale="1">
        <p:scale>
          <a:sx n="232" d="100"/>
          <a:sy n="232" d="100"/>
        </p:scale>
        <p:origin x="3720" y="18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handoutMaster" Target="handoutMasters/handoutMaster1.xml"/><Relationship Id="rId95" Type="http://schemas.microsoft.com/office/2015/10/relationships/revisionInfo" Target="revisionInfo.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314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1000" y="4343400"/>
            <a:ext cx="6172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altLang="en-US"/>
              <a:t>Click to edit Master notes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1" name="Rectangle 3"/>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400473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Liberation Sans" panose="020B0604020202020204"/>
        <a:ea typeface="+mn-ea"/>
        <a:cs typeface="+mn-cs"/>
      </a:defRPr>
    </a:lvl1pPr>
    <a:lvl2pPr marL="4572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2pPr>
    <a:lvl3pPr marL="9144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3pPr>
    <a:lvl4pPr marL="13716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4pPr>
    <a:lvl5pPr marL="1828800" algn="l" rtl="0" eaLnBrk="0" fontAlgn="base" hangingPunct="0">
      <a:spcBef>
        <a:spcPct val="30000"/>
      </a:spcBef>
      <a:spcAft>
        <a:spcPct val="0"/>
      </a:spcAft>
      <a:defRPr sz="1400" kern="1200">
        <a:solidFill>
          <a:schemeClr val="tx1"/>
        </a:solidFill>
        <a:latin typeface="Liberation Sans" panose="020B0604020202020204"/>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093203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150938" y="692150"/>
            <a:ext cx="4556125" cy="3416300"/>
          </a:xfrm>
          <a:ln/>
        </p:spPr>
      </p:sp>
      <p:sp>
        <p:nvSpPr>
          <p:cNvPr id="265219" name="Rectangle 3"/>
          <p:cNvSpPr>
            <a:spLocks noGrp="1" noChangeArrowheads="1"/>
          </p:cNvSpPr>
          <p:nvPr>
            <p:ph type="body" idx="1"/>
          </p:nvPr>
        </p:nvSpPr>
        <p:spPr/>
        <p:txBody>
          <a:bodyPr/>
          <a:lstStyle/>
          <a:p>
            <a:r>
              <a:rPr lang="en-US" altLang="en-US" dirty="0"/>
              <a:t>To facilitate efficient capital allocation, investors need relevant information and a faithful representation of that information to enable them to make comparisons across borders. </a:t>
            </a:r>
          </a:p>
          <a:p>
            <a:endParaRPr lang="en-US" altLang="en-US" dirty="0"/>
          </a:p>
          <a:p>
            <a:r>
              <a:rPr lang="en-US" altLang="en-US" dirty="0"/>
              <a:t>For example, assume that you were interested in investing in the telecommunications industry. Four of the largest telecommunications companies in the world are Nippon Telegraph and Telephone (JPN), Deutsche Telekom (DEU), Telefonica (ESP and PRT), and AT&amp;T (USA). How do you decide in which of these telecommunications companies to invest, if any? </a:t>
            </a:r>
          </a:p>
          <a:p>
            <a:endParaRPr lang="en-US" altLang="en-US" dirty="0"/>
          </a:p>
          <a:p>
            <a:r>
              <a:rPr lang="en-US" altLang="en-US" dirty="0"/>
              <a:t>A single, widely accepted set of </a:t>
            </a:r>
            <a:r>
              <a:rPr lang="en-US" altLang="en-US" b="1" dirty="0"/>
              <a:t>high-quality accounting standards </a:t>
            </a:r>
            <a:r>
              <a:rPr lang="en-US" altLang="en-US" dirty="0"/>
              <a:t>is a necessity to ensure adequate comparability.</a:t>
            </a:r>
          </a:p>
        </p:txBody>
      </p:sp>
    </p:spTree>
    <p:extLst>
      <p:ext uri="{BB962C8B-B14F-4D97-AF65-F5344CB8AC3E}">
        <p14:creationId xmlns:p14="http://schemas.microsoft.com/office/powerpoint/2010/main" val="2566179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Rot="1" noChangeAspect="1" noChangeArrowheads="1" noTextEdit="1"/>
          </p:cNvSpPr>
          <p:nvPr>
            <p:ph type="sldImg"/>
          </p:nvPr>
        </p:nvSpPr>
        <p:spPr>
          <a:xfrm>
            <a:off x="1150938" y="692150"/>
            <a:ext cx="4556125" cy="3416300"/>
          </a:xfrm>
          <a:ln/>
        </p:spPr>
      </p:sp>
      <p:sp>
        <p:nvSpPr>
          <p:cNvPr id="2560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1933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79061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1150938" y="692150"/>
            <a:ext cx="4556125" cy="3416300"/>
          </a:xfrm>
          <a:ln/>
        </p:spPr>
      </p:sp>
      <p:sp>
        <p:nvSpPr>
          <p:cNvPr id="27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673177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spect="1" noChangeArrowheads="1" noTextEdit="1"/>
          </p:cNvSpPr>
          <p:nvPr>
            <p:ph type="sldImg"/>
          </p:nvPr>
        </p:nvSpPr>
        <p:spPr>
          <a:xfrm>
            <a:off x="1150938" y="692150"/>
            <a:ext cx="4556125" cy="3416300"/>
          </a:xfrm>
          <a:ln/>
        </p:spPr>
      </p:sp>
      <p:sp>
        <p:nvSpPr>
          <p:cNvPr id="273411" name="Rectangle 3"/>
          <p:cNvSpPr>
            <a:spLocks noGrp="1" noChangeArrowheads="1"/>
          </p:cNvSpPr>
          <p:nvPr>
            <p:ph type="body" idx="1"/>
          </p:nvPr>
        </p:nvSpPr>
        <p:spPr/>
        <p:txBody>
          <a:bodyPr/>
          <a:lstStyle/>
          <a:p>
            <a:r>
              <a:rPr lang="en-US" altLang="en-US"/>
              <a:t>The International Organization of Securities Commissions (IOSCO) is an association of organizations that regulate the world’s securities and futures markets. </a:t>
            </a:r>
          </a:p>
          <a:p>
            <a:endParaRPr lang="en-US" altLang="en-US"/>
          </a:p>
          <a:p>
            <a:r>
              <a:rPr lang="en-US" altLang="en-US"/>
              <a:t>Members are generally the main financial regulator for a given country.</a:t>
            </a:r>
          </a:p>
        </p:txBody>
      </p:sp>
    </p:spTree>
    <p:extLst>
      <p:ext uri="{BB962C8B-B14F-4D97-AF65-F5344CB8AC3E}">
        <p14:creationId xmlns:p14="http://schemas.microsoft.com/office/powerpoint/2010/main" val="3733710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noTextEdit="1"/>
          </p:cNvSpPr>
          <p:nvPr>
            <p:ph type="sldImg"/>
          </p:nvPr>
        </p:nvSpPr>
        <p:spPr>
          <a:xfrm>
            <a:off x="1150938" y="692150"/>
            <a:ext cx="4556125" cy="3416300"/>
          </a:xfrm>
          <a:ln/>
        </p:spPr>
      </p:sp>
      <p:sp>
        <p:nvSpPr>
          <p:cNvPr id="27443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0132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Rot="1" noChangeAspect="1" noChangeArrowheads="1" noTextEdit="1"/>
          </p:cNvSpPr>
          <p:nvPr>
            <p:ph type="sldImg"/>
          </p:nvPr>
        </p:nvSpPr>
        <p:spPr>
          <a:xfrm>
            <a:off x="1150938" y="692150"/>
            <a:ext cx="4556125" cy="3416300"/>
          </a:xfrm>
          <a:ln/>
        </p:spPr>
      </p:sp>
      <p:sp>
        <p:nvSpPr>
          <p:cNvPr id="275459" name="Rectangle 3"/>
          <p:cNvSpPr>
            <a:spLocks noGrp="1" noChangeArrowheads="1"/>
          </p:cNvSpPr>
          <p:nvPr>
            <p:ph type="body" idx="1"/>
          </p:nvPr>
        </p:nvSpPr>
        <p:spPr/>
        <p:txBody>
          <a:bodyPr/>
          <a:lstStyle/>
          <a:p>
            <a:r>
              <a:rPr lang="en-US" altLang="en-US" dirty="0"/>
              <a:t>The IFRS Foundation provides oversight to the IASB, IFRS Advisory Council, and IFRS Interpretations Committee. In this role, it appoints members, reviews effectiveness, and helps in the fundraising efforts for these organizations.</a:t>
            </a:r>
          </a:p>
          <a:p>
            <a:endParaRPr lang="en-US" altLang="en-US" dirty="0"/>
          </a:p>
          <a:p>
            <a:r>
              <a:rPr lang="en-US" altLang="en-US" dirty="0"/>
              <a:t>The International Accounting Standards Board (IASB) develops, in the public interest, a single set of high-quality, enforceable, and global international financial reporting standards for general-purpose financial statements.</a:t>
            </a:r>
          </a:p>
          <a:p>
            <a:endParaRPr lang="en-US" altLang="en-US" dirty="0"/>
          </a:p>
          <a:p>
            <a:r>
              <a:rPr lang="en-US" altLang="en-US" dirty="0"/>
              <a:t>The IFRS Advisory Council (the Advisory Council) provides advice and counsel to the IASB on major policies and technical issues.</a:t>
            </a:r>
          </a:p>
          <a:p>
            <a:endParaRPr lang="en-US" altLang="en-US" dirty="0"/>
          </a:p>
          <a:p>
            <a:r>
              <a:rPr lang="en-US" altLang="en-US" dirty="0"/>
              <a:t>The IFRS Interpretations Committee assists the IASB through the timely identification, discussion, and resolution of financial reporting issues within the framework of IFRS.</a:t>
            </a:r>
          </a:p>
        </p:txBody>
      </p:sp>
    </p:spTree>
    <p:extLst>
      <p:ext uri="{BB962C8B-B14F-4D97-AF65-F5344CB8AC3E}">
        <p14:creationId xmlns:p14="http://schemas.microsoft.com/office/powerpoint/2010/main" val="175400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noTextEdit="1"/>
          </p:cNvSpPr>
          <p:nvPr>
            <p:ph type="sldImg"/>
          </p:nvPr>
        </p:nvSpPr>
        <p:spPr>
          <a:xfrm>
            <a:off x="1150938" y="692150"/>
            <a:ext cx="4556125" cy="3416300"/>
          </a:xfrm>
          <a:ln/>
        </p:spPr>
      </p:sp>
      <p:sp>
        <p:nvSpPr>
          <p:cNvPr id="276483" name="Rectangle 3"/>
          <p:cNvSpPr>
            <a:spLocks noGrp="1" noChangeArrowheads="1"/>
          </p:cNvSpPr>
          <p:nvPr>
            <p:ph type="body" idx="1"/>
          </p:nvPr>
        </p:nvSpPr>
        <p:spPr/>
        <p:txBody>
          <a:bodyPr/>
          <a:lstStyle/>
          <a:p>
            <a:r>
              <a:rPr lang="en-US" altLang="en-US"/>
              <a:t>In establishing financial accounting standards, the IASB has a thorough, open, and transparent due process. </a:t>
            </a:r>
          </a:p>
        </p:txBody>
      </p:sp>
    </p:spTree>
    <p:extLst>
      <p:ext uri="{BB962C8B-B14F-4D97-AF65-F5344CB8AC3E}">
        <p14:creationId xmlns:p14="http://schemas.microsoft.com/office/powerpoint/2010/main" val="1566607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1150938" y="692150"/>
            <a:ext cx="4556125" cy="3416300"/>
          </a:xfrm>
          <a:ln/>
        </p:spPr>
      </p:sp>
      <p:sp>
        <p:nvSpPr>
          <p:cNvPr id="2775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53053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noTextEdit="1"/>
          </p:cNvSpPr>
          <p:nvPr>
            <p:ph type="sldImg"/>
          </p:nvPr>
        </p:nvSpPr>
        <p:spPr>
          <a:xfrm>
            <a:off x="1150938" y="692150"/>
            <a:ext cx="4556125" cy="3416300"/>
          </a:xfrm>
          <a:ln/>
        </p:spPr>
      </p:sp>
      <p:sp>
        <p:nvSpPr>
          <p:cNvPr id="278531" name="Rectangle 3"/>
          <p:cNvSpPr>
            <a:spLocks noGrp="1" noChangeArrowheads="1"/>
          </p:cNvSpPr>
          <p:nvPr>
            <p:ph type="body" idx="1"/>
          </p:nvPr>
        </p:nvSpPr>
        <p:spPr/>
        <p:txBody>
          <a:bodyPr/>
          <a:lstStyle/>
          <a:p>
            <a:r>
              <a:rPr lang="en-US" altLang="en-US"/>
              <a:t>Financial accounting standards issued by the IASB are referred to as International Financial Reporting Standards (IFRS). </a:t>
            </a:r>
          </a:p>
          <a:p>
            <a:endParaRPr lang="en-US" altLang="en-US"/>
          </a:p>
          <a:p>
            <a:r>
              <a:rPr lang="en-US" altLang="en-US"/>
              <a:t>This Conceptual Framework for Financial Reporting sets forth the fundamental objective and concepts that the Board uses in developing future standards of financial reporting.</a:t>
            </a:r>
          </a:p>
          <a:p>
            <a:endParaRPr lang="en-US" altLang="en-US"/>
          </a:p>
          <a:p>
            <a:r>
              <a:rPr lang="en-US" altLang="en-US"/>
              <a:t>Interpretations issued by the IFRS Interpretations Committee are also considered authoritative and must be followed. These interpretations cover (1) newly identified financial reporting issues not specifically dealt with in IFRS and (2) issues where unsatisfactory or conflicting interpretations have developed, or seem likely to develop, in the absence of authoritative guidance.</a:t>
            </a:r>
          </a:p>
        </p:txBody>
      </p:sp>
    </p:spTree>
    <p:extLst>
      <p:ext uri="{BB962C8B-B14F-4D97-AF65-F5344CB8AC3E}">
        <p14:creationId xmlns:p14="http://schemas.microsoft.com/office/powerpoint/2010/main" val="2142897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dirty="0"/>
              <a:t>https://</a:t>
            </a:r>
            <a:r>
              <a:rPr lang="en-US" dirty="0" err="1"/>
              <a:t>www.ifrs.org</a:t>
            </a:r>
            <a:r>
              <a:rPr lang="en-US" dirty="0"/>
              <a:t>/use-around-the-world/why-global-accounting-standards/</a:t>
            </a:r>
            <a:r>
              <a:rPr lang="zh-CN" altLang="en-US" dirty="0"/>
              <a:t> </a:t>
            </a:r>
            <a:r>
              <a:rPr lang="en-US" dirty="0"/>
              <a:t>Video broadcast here!!!</a:t>
            </a:r>
          </a:p>
          <a:p>
            <a:endParaRPr lang="en-US" dirty="0"/>
          </a:p>
          <a:p>
            <a:r>
              <a:rPr lang="en-US" dirty="0"/>
              <a:t>IFRS was successful in creating a common accounting language for capital markets (European Commission, 2015).</a:t>
            </a:r>
          </a:p>
          <a:p>
            <a:endParaRPr lang="en-US" dirty="0"/>
          </a:p>
          <a:p>
            <a:r>
              <a:rPr lang="en-US" dirty="0"/>
              <a:t>Evidence suggests that IFRS adoption was largely positive for listed companies in Australia (Australian Accounting Standards Board, 2016).</a:t>
            </a:r>
          </a:p>
          <a:p>
            <a:endParaRPr lang="en-US" dirty="0"/>
          </a:p>
          <a:p>
            <a:r>
              <a:rPr lang="en-US" dirty="0"/>
              <a:t>IFRS adoption helped to reduce investment risk in domestic firms, mitigate the “Korea discount,” and attract foreign capital via overseas shares listing, bond issuance, or mergers and acquisitions (Korean Accounting Standards Board, 2016).</a:t>
            </a:r>
          </a:p>
        </p:txBody>
      </p:sp>
    </p:spTree>
    <p:extLst>
      <p:ext uri="{BB962C8B-B14F-4D97-AF65-F5344CB8AC3E}">
        <p14:creationId xmlns:p14="http://schemas.microsoft.com/office/powerpoint/2010/main" val="175212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spect="1" noChangeArrowheads="1" noTextEdit="1"/>
          </p:cNvSpPr>
          <p:nvPr>
            <p:ph type="sldImg"/>
          </p:nvPr>
        </p:nvSpPr>
        <p:spPr>
          <a:xfrm>
            <a:off x="1150938" y="692150"/>
            <a:ext cx="4556125" cy="3416300"/>
          </a:xfrm>
          <a:ln/>
        </p:spPr>
      </p:sp>
      <p:sp>
        <p:nvSpPr>
          <p:cNvPr id="279555" name="Rectangle 3"/>
          <p:cNvSpPr>
            <a:spLocks noGrp="1" noChangeArrowheads="1"/>
          </p:cNvSpPr>
          <p:nvPr>
            <p:ph type="body" idx="1"/>
          </p:nvPr>
        </p:nvSpPr>
        <p:spPr/>
        <p:txBody>
          <a:bodyPr/>
          <a:lstStyle/>
          <a:p>
            <a:r>
              <a:rPr lang="en-US" altLang="en-US"/>
              <a:t>Any company indicating that it is preparing its financial statements in conformity with IFRS must use all of the standards and interpretations. The following hierarchy is used to determine what recognition, valuation, and disclosure requirements should be used. </a:t>
            </a:r>
          </a:p>
        </p:txBody>
      </p:sp>
    </p:spTree>
    <p:extLst>
      <p:ext uri="{BB962C8B-B14F-4D97-AF65-F5344CB8AC3E}">
        <p14:creationId xmlns:p14="http://schemas.microsoft.com/office/powerpoint/2010/main" val="177586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3378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4098"/>
          <p:cNvSpPr>
            <a:spLocks noGrp="1" noRot="1" noChangeAspect="1" noChangeArrowheads="1" noTextEdit="1"/>
          </p:cNvSpPr>
          <p:nvPr>
            <p:ph type="sldImg"/>
          </p:nvPr>
        </p:nvSpPr>
        <p:spPr>
          <a:xfrm>
            <a:off x="1189038" y="703263"/>
            <a:ext cx="4625975" cy="3470275"/>
          </a:xfrm>
          <a:ln/>
        </p:spPr>
      </p:sp>
      <p:sp>
        <p:nvSpPr>
          <p:cNvPr id="208899" name="Rectangle 4099"/>
          <p:cNvSpPr>
            <a:spLocks noGrp="1" noChangeArrowheads="1"/>
          </p:cNvSpPr>
          <p:nvPr>
            <p:ph type="body" idx="1"/>
          </p:nvPr>
        </p:nvSpPr>
        <p:spPr/>
        <p:txBody>
          <a:bodyPr/>
          <a:lstStyle/>
          <a:p>
            <a:r>
              <a:rPr lang="en-US" altLang="en-US"/>
              <a:t>A soundly developed conceptual framework thus enables the IASB to issue more useful and consistent pronouncements over time, and a coherent set of standards should result. </a:t>
            </a:r>
          </a:p>
          <a:p>
            <a:endParaRPr lang="en-US" altLang="en-US"/>
          </a:p>
          <a:p>
            <a:r>
              <a:rPr lang="en-US" altLang="en-US"/>
              <a:t>Second, as a result of a soundly developed conceptual framework, the profession should be able to more quickly solve new and emerging practical problems by referring to an existing framework of basic theory.</a:t>
            </a:r>
          </a:p>
        </p:txBody>
      </p:sp>
    </p:spTree>
    <p:extLst>
      <p:ext uri="{BB962C8B-B14F-4D97-AF65-F5344CB8AC3E}">
        <p14:creationId xmlns:p14="http://schemas.microsoft.com/office/powerpoint/2010/main" val="2611152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1189038" y="703263"/>
            <a:ext cx="4625975" cy="3470275"/>
          </a:xfrm>
          <a:ln/>
        </p:spPr>
      </p:sp>
      <p:sp>
        <p:nvSpPr>
          <p:cNvPr id="226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745530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1189038" y="703263"/>
            <a:ext cx="4625975" cy="3470275"/>
          </a:xfrm>
          <a:ln/>
        </p:spPr>
      </p:sp>
      <p:sp>
        <p:nvSpPr>
          <p:cNvPr id="212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61151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Rot="1" noChangeAspect="1" noChangeArrowheads="1" noTextEdit="1"/>
          </p:cNvSpPr>
          <p:nvPr>
            <p:ph type="sldImg"/>
          </p:nvPr>
        </p:nvSpPr>
        <p:spPr>
          <a:xfrm>
            <a:off x="1150938" y="692150"/>
            <a:ext cx="4556125" cy="3416300"/>
          </a:xfrm>
          <a:ln/>
        </p:spPr>
      </p:sp>
      <p:sp>
        <p:nvSpPr>
          <p:cNvPr id="328707"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800">
                <a:effectLst/>
                <a:latin typeface="Liberation Sans" panose="020B0604020202020204"/>
                <a:ea typeface="Times New Roman" panose="02020603050405020304" pitchFamily="18" charset="0"/>
                <a:cs typeface="Times New Roman" panose="02020603050405020304" pitchFamily="18" charset="0"/>
              </a:rPr>
              <a:t>An implicit assumption is that users need reasonable knowledge of business and financial accounting matters to understand the information contained in financial statements. This means that financial statement preparers assume a level of competence on the part of users, which impacts the way and the extent to which companies report information.</a:t>
            </a:r>
            <a:endParaRPr lang="en-US" sz="1800">
              <a:effectLst/>
              <a:latin typeface="Helvetica" panose="020B0604020202020204" pitchFamily="34" charset="0"/>
              <a:ea typeface="Times New Roman" panose="02020603050405020304" pitchFamily="18" charset="0"/>
              <a:cs typeface="Times New Roman" panose="02020603050405020304" pitchFamily="18" charset="0"/>
            </a:endParaRPr>
          </a:p>
          <a:p>
            <a:endParaRPr lang="en-US" altLang="en-US"/>
          </a:p>
        </p:txBody>
      </p:sp>
    </p:spTree>
    <p:extLst>
      <p:ext uri="{BB962C8B-B14F-4D97-AF65-F5344CB8AC3E}">
        <p14:creationId xmlns:p14="http://schemas.microsoft.com/office/powerpoint/2010/main" val="699102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Rot="1" noChangeAspect="1" noChangeArrowheads="1" noTextEdit="1"/>
          </p:cNvSpPr>
          <p:nvPr>
            <p:ph type="sldImg"/>
          </p:nvPr>
        </p:nvSpPr>
        <p:spPr>
          <a:xfrm>
            <a:off x="1150938" y="692150"/>
            <a:ext cx="4556125" cy="3416300"/>
          </a:xfrm>
          <a:ln/>
        </p:spPr>
      </p:sp>
      <p:sp>
        <p:nvSpPr>
          <p:cNvPr id="26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49476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1150938" y="692150"/>
            <a:ext cx="4556125" cy="3416300"/>
          </a:xfrm>
          <a:ln/>
        </p:spPr>
      </p:sp>
      <p:sp>
        <p:nvSpPr>
          <p:cNvPr id="269315" name="Rectangle 3"/>
          <p:cNvSpPr>
            <a:spLocks noGrp="1" noChangeArrowheads="1"/>
          </p:cNvSpPr>
          <p:nvPr>
            <p:ph type="body" idx="1"/>
          </p:nvPr>
        </p:nvSpPr>
        <p:spPr/>
        <p:txBody>
          <a:bodyPr/>
          <a:lstStyle/>
          <a:p>
            <a:r>
              <a:rPr lang="en-US" altLang="en-US" dirty="0"/>
              <a:t>Those decisions involve buying, selling, or holding equity and debt instruments, and providing or settling loans and other forms of credit. To make effective decisions, these parties need information to help them assess a company’s prospects for future net cash flows and/or provide a return to existing and potential investors, lenders, and other creditors.</a:t>
            </a:r>
          </a:p>
          <a:p>
            <a:endParaRPr lang="en-US" altLang="en-US" dirty="0"/>
          </a:p>
          <a:p>
            <a:r>
              <a:rPr lang="en-US" altLang="en-US" dirty="0"/>
              <a:t>Management stewardship</a:t>
            </a:r>
            <a:r>
              <a:rPr lang="zh-CN" altLang="en-US" dirty="0"/>
              <a:t> </a:t>
            </a:r>
            <a:r>
              <a:rPr lang="en-US" b="0" i="0" dirty="0">
                <a:solidFill>
                  <a:srgbClr val="767676"/>
                </a:solidFill>
                <a:effectLst/>
                <a:latin typeface="Arial" panose="020B0604020202020204" pitchFamily="34" charset="0"/>
              </a:rPr>
              <a:t>[ˈ</a:t>
            </a:r>
            <a:r>
              <a:rPr lang="en-US" b="0" i="0" dirty="0" err="1">
                <a:solidFill>
                  <a:srgbClr val="767676"/>
                </a:solidFill>
                <a:effectLst/>
                <a:latin typeface="Arial" panose="020B0604020202020204" pitchFamily="34" charset="0"/>
              </a:rPr>
              <a:t>stuərdˌʃɪp</a:t>
            </a:r>
            <a:r>
              <a:rPr lang="en-US" b="0" i="0" dirty="0">
                <a:solidFill>
                  <a:srgbClr val="767676"/>
                </a:solidFill>
                <a:effectLst/>
                <a:latin typeface="Arial" panose="020B0604020202020204" pitchFamily="34" charset="0"/>
              </a:rPr>
              <a:t>]</a:t>
            </a:r>
            <a:r>
              <a:rPr lang="en-US" altLang="en-US" dirty="0"/>
              <a:t> is how well management uses a company’s resources to create and sustain value. To evaluate stewardship, companies should provide information about their financial position, changes in financial position, and performance. They should also show how efficiently and effectively management and the board of directors have discharged their responsibilities to use the company’s resources wisely. Therefore, information that is useful in assessing stewardship can also be useful for assessing a company’s prospects for future net cash inflows.</a:t>
            </a:r>
          </a:p>
        </p:txBody>
      </p:sp>
    </p:spTree>
    <p:extLst>
      <p:ext uri="{BB962C8B-B14F-4D97-AF65-F5344CB8AC3E}">
        <p14:creationId xmlns:p14="http://schemas.microsoft.com/office/powerpoint/2010/main" val="2039226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10938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249259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noTextEdit="1"/>
          </p:cNvSpPr>
          <p:nvPr>
            <p:ph type="sldImg"/>
          </p:nvPr>
        </p:nvSpPr>
        <p:spPr>
          <a:xfrm>
            <a:off x="1189038" y="703263"/>
            <a:ext cx="4625975" cy="3470275"/>
          </a:xfrm>
          <a:ln/>
        </p:spPr>
      </p:sp>
      <p:sp>
        <p:nvSpPr>
          <p:cNvPr id="2805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463194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1189038" y="703263"/>
            <a:ext cx="4625975" cy="3470275"/>
          </a:xfrm>
          <a:ln/>
        </p:spPr>
      </p:sp>
      <p:sp>
        <p:nvSpPr>
          <p:cNvPr id="228355" name="Rectangle 3"/>
          <p:cNvSpPr>
            <a:spLocks noGrp="1" noChangeArrowheads="1"/>
          </p:cNvSpPr>
          <p:nvPr>
            <p:ph type="body" idx="1"/>
          </p:nvPr>
        </p:nvSpPr>
        <p:spPr/>
        <p:txBody>
          <a:bodyPr/>
          <a:lstStyle/>
          <a:p>
            <a:r>
              <a:rPr lang="en-US" altLang="en-US"/>
              <a:t> How does a company choose an acceptable accounting method, the amount and types of information to disclose, and the format in which to present it? The answer: By determining which alternative provides the most useful information for decision-making purposes (decision-usefulness). </a:t>
            </a:r>
          </a:p>
        </p:txBody>
      </p:sp>
    </p:spTree>
    <p:extLst>
      <p:ext uri="{BB962C8B-B14F-4D97-AF65-F5344CB8AC3E}">
        <p14:creationId xmlns:p14="http://schemas.microsoft.com/office/powerpoint/2010/main" val="2927710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r>
              <a:rPr lang="en-US" altLang="en-US"/>
              <a:t>Information with no bearing on a decision is irrelevant. Financial information is capable of making a difference when it has predictive value, confirmatory value, or both.</a:t>
            </a:r>
          </a:p>
        </p:txBody>
      </p:sp>
    </p:spTree>
    <p:extLst>
      <p:ext uri="{BB962C8B-B14F-4D97-AF65-F5344CB8AC3E}">
        <p14:creationId xmlns:p14="http://schemas.microsoft.com/office/powerpoint/2010/main" val="3330758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50938" y="692150"/>
            <a:ext cx="4556125" cy="3416300"/>
          </a:xfrm>
          <a:ln/>
        </p:spPr>
      </p:sp>
      <p:sp>
        <p:nvSpPr>
          <p:cNvPr id="88067" name="Rectangle 3"/>
          <p:cNvSpPr>
            <a:spLocks noGrp="1" noChangeArrowheads="1"/>
          </p:cNvSpPr>
          <p:nvPr>
            <p:ph type="body" idx="1"/>
          </p:nvPr>
        </p:nvSpPr>
        <p:spPr>
          <a:noFill/>
        </p:spPr>
        <p:txBody>
          <a:bodyPr/>
          <a:lstStyle/>
          <a:p>
            <a:r>
              <a:rPr lang="en-US" altLang="en-US"/>
              <a:t>For example, if potential investors are interested in purchasing ordinary shares in Nippon (JPN), they may analyze its current resources and claims to those resources, its dividend payments, and its past income performance to predict the amount, timing, and uncertainty of Nippon’s future cash flows</a:t>
            </a:r>
          </a:p>
        </p:txBody>
      </p:sp>
    </p:spTree>
    <p:extLst>
      <p:ext uri="{BB962C8B-B14F-4D97-AF65-F5344CB8AC3E}">
        <p14:creationId xmlns:p14="http://schemas.microsoft.com/office/powerpoint/2010/main" val="2729923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50938" y="692150"/>
            <a:ext cx="4556125" cy="3416300"/>
          </a:xfrm>
          <a:ln/>
        </p:spPr>
      </p:sp>
      <p:sp>
        <p:nvSpPr>
          <p:cNvPr id="89091" name="Rectangle 3"/>
          <p:cNvSpPr>
            <a:spLocks noGrp="1" noChangeArrowheads="1"/>
          </p:cNvSpPr>
          <p:nvPr>
            <p:ph type="body" idx="1"/>
          </p:nvPr>
        </p:nvSpPr>
        <p:spPr>
          <a:noFill/>
        </p:spPr>
        <p:txBody>
          <a:bodyPr/>
          <a:lstStyle/>
          <a:p>
            <a:r>
              <a:rPr lang="en-US" altLang="en-US"/>
              <a:t>Nippon issues its year-end financial statements, it confirms or changes past (or present) expectations based on previous evaluations.</a:t>
            </a:r>
          </a:p>
        </p:txBody>
      </p:sp>
    </p:spTree>
    <p:extLst>
      <p:ext uri="{BB962C8B-B14F-4D97-AF65-F5344CB8AC3E}">
        <p14:creationId xmlns:p14="http://schemas.microsoft.com/office/powerpoint/2010/main" val="3068173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50938" y="692150"/>
            <a:ext cx="4556125" cy="3416300"/>
          </a:xfrm>
          <a:ln/>
        </p:spPr>
      </p:sp>
      <p:sp>
        <p:nvSpPr>
          <p:cNvPr id="90115" name="Rectangle 3"/>
          <p:cNvSpPr>
            <a:spLocks noGrp="1" noChangeArrowheads="1"/>
          </p:cNvSpPr>
          <p:nvPr>
            <p:ph type="body" idx="1"/>
          </p:nvPr>
        </p:nvSpPr>
        <p:spPr>
          <a:noFill/>
        </p:spPr>
        <p:txBody>
          <a:bodyPr/>
          <a:lstStyle/>
          <a:p>
            <a:r>
              <a:rPr lang="en-US" altLang="en-US"/>
              <a:t>Materiality: Materiality is a company-specific aspect of relevance. Information is material if omitting or misstating would make a difference in users’ decisions. It requires evaluating both the relative size and importance of an item. While companies and auditors adopt a general rule of thumb is that anything under 5 percent of net income is considered immaterial, this depends upon specific rules;</a:t>
            </a:r>
          </a:p>
          <a:p>
            <a:endParaRPr lang="en-US" altLang="en-US"/>
          </a:p>
          <a:p>
            <a:r>
              <a:rPr lang="en-US" altLang="en-US"/>
              <a:t> For example, companies can no longer fail to record items in order to meet consensus analysts’ earnings numbers, preserve a positive earnings trend, convert a loss to a profit or vice versa, increase management compensation, or hide an illegal transaction like a bribe.</a:t>
            </a:r>
          </a:p>
          <a:p>
            <a:endParaRPr lang="en-US" altLang="en-US"/>
          </a:p>
          <a:p>
            <a:r>
              <a:rPr lang="en-US" altLang="en-US"/>
              <a:t> companies must consider both quantitative and qualitative factors when determining materiality thresholds.</a:t>
            </a:r>
          </a:p>
        </p:txBody>
      </p:sp>
    </p:spTree>
    <p:extLst>
      <p:ext uri="{BB962C8B-B14F-4D97-AF65-F5344CB8AC3E}">
        <p14:creationId xmlns:p14="http://schemas.microsoft.com/office/powerpoint/2010/main" val="1159646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1189038" y="703263"/>
            <a:ext cx="4625975" cy="3470275"/>
          </a:xfrm>
          <a:ln/>
        </p:spPr>
      </p:sp>
      <p:sp>
        <p:nvSpPr>
          <p:cNvPr id="26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60830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Rot="1" noChangeAspect="1" noChangeArrowheads="1" noTextEdit="1"/>
          </p:cNvSpPr>
          <p:nvPr>
            <p:ph type="sldImg"/>
          </p:nvPr>
        </p:nvSpPr>
        <p:spPr>
          <a:xfrm>
            <a:off x="1189038" y="703263"/>
            <a:ext cx="4625975" cy="3470275"/>
          </a:xfrm>
          <a:ln/>
        </p:spPr>
      </p:sp>
      <p:sp>
        <p:nvSpPr>
          <p:cNvPr id="2693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45738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50938" y="692150"/>
            <a:ext cx="4556125" cy="3416300"/>
          </a:xfrm>
          <a:ln/>
        </p:spPr>
      </p:sp>
      <p:sp>
        <p:nvSpPr>
          <p:cNvPr id="93187" name="Rectangle 3"/>
          <p:cNvSpPr>
            <a:spLocks noGrp="1" noChangeArrowheads="1"/>
          </p:cNvSpPr>
          <p:nvPr>
            <p:ph type="body" idx="1"/>
          </p:nvPr>
        </p:nvSpPr>
        <p:spPr>
          <a:noFill/>
        </p:spPr>
        <p:txBody>
          <a:bodyPr/>
          <a:lstStyle/>
          <a:p>
            <a:r>
              <a:rPr lang="en-US" altLang="en-US"/>
              <a:t>To be a faithful representation, information must be complete, neutral, and free of material error.</a:t>
            </a:r>
          </a:p>
        </p:txBody>
      </p:sp>
    </p:spTree>
    <p:extLst>
      <p:ext uri="{BB962C8B-B14F-4D97-AF65-F5344CB8AC3E}">
        <p14:creationId xmlns:p14="http://schemas.microsoft.com/office/powerpoint/2010/main" val="4018491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50938" y="692150"/>
            <a:ext cx="4556125" cy="3416300"/>
          </a:xfrm>
          <a:ln/>
        </p:spPr>
      </p:sp>
      <p:sp>
        <p:nvSpPr>
          <p:cNvPr id="94211" name="Rectangle 3"/>
          <p:cNvSpPr>
            <a:spLocks noGrp="1" noChangeArrowheads="1"/>
          </p:cNvSpPr>
          <p:nvPr>
            <p:ph type="body" idx="1"/>
          </p:nvPr>
        </p:nvSpPr>
        <p:spPr>
          <a:noFill/>
        </p:spPr>
        <p:txBody>
          <a:bodyPr/>
          <a:lstStyle/>
          <a:p>
            <a:r>
              <a:rPr lang="en-US" altLang="en-US"/>
              <a:t>An omission can cause information to be false or misleading and thus not be helpful to the users of financial reports. For example, when Société Générale (FRA) fails to provide information needed to assess the value of its subprime loan receivables (toxic assets), the information is not complete and therefore not a faithful representation of the value of the receivable.</a:t>
            </a:r>
          </a:p>
        </p:txBody>
      </p:sp>
    </p:spTree>
    <p:extLst>
      <p:ext uri="{BB962C8B-B14F-4D97-AF65-F5344CB8AC3E}">
        <p14:creationId xmlns:p14="http://schemas.microsoft.com/office/powerpoint/2010/main" val="1334974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xfrm>
            <a:off x="1150938" y="692150"/>
            <a:ext cx="4556125" cy="3416300"/>
          </a:xfrm>
          <a:ln/>
        </p:spPr>
      </p:sp>
      <p:sp>
        <p:nvSpPr>
          <p:cNvPr id="259075" name="Rectangle 3"/>
          <p:cNvSpPr>
            <a:spLocks noGrp="1" noChangeArrowheads="1"/>
          </p:cNvSpPr>
          <p:nvPr>
            <p:ph type="body" idx="1"/>
          </p:nvPr>
        </p:nvSpPr>
        <p:spPr/>
        <p:txBody>
          <a:bodyPr/>
          <a:lstStyle/>
          <a:p>
            <a:r>
              <a:rPr lang="en-US" altLang="en-US" dirty="0"/>
              <a:t>To provide some indication of the extent of globalization of economic activity, Illustration 1.1 provides a listing of the top 20 global companies in terms of sales.</a:t>
            </a:r>
          </a:p>
          <a:p>
            <a:endParaRPr lang="en-US" altLang="en-US" dirty="0"/>
          </a:p>
          <a:p>
            <a:r>
              <a:rPr lang="en-US" altLang="en-US" dirty="0"/>
              <a:t>The tremendous variety and volume of both exported and imported goods indicates the extensive involvement in international trade—for many companies, the world is their market.</a:t>
            </a:r>
          </a:p>
        </p:txBody>
      </p:sp>
    </p:spTree>
    <p:extLst>
      <p:ext uri="{BB962C8B-B14F-4D97-AF65-F5344CB8AC3E}">
        <p14:creationId xmlns:p14="http://schemas.microsoft.com/office/powerpoint/2010/main" val="27351376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50938" y="692150"/>
            <a:ext cx="4556125" cy="3416300"/>
          </a:xfrm>
          <a:ln/>
        </p:spPr>
      </p:sp>
      <p:sp>
        <p:nvSpPr>
          <p:cNvPr id="95235" name="Rectangle 3"/>
          <p:cNvSpPr>
            <a:spLocks noGrp="1" noChangeArrowheads="1"/>
          </p:cNvSpPr>
          <p:nvPr>
            <p:ph type="body" idx="1"/>
          </p:nvPr>
        </p:nvSpPr>
        <p:spPr>
          <a:noFill/>
        </p:spPr>
        <p:txBody>
          <a:bodyPr/>
          <a:lstStyle/>
          <a:p>
            <a:r>
              <a:rPr lang="en-US" altLang="en-US"/>
              <a:t>Providing neutral or unbiased information must be the overriding consideration. For example, in the notes to financial statements, tobacco companies such as British American Tobacco (GBR) should not suppress information about the numerous lawsuits that have been filed because of tobacco-related health concerns—even though such disclosure is damaging to the company.</a:t>
            </a:r>
          </a:p>
          <a:p>
            <a:endParaRPr lang="en-US" altLang="en-US"/>
          </a:p>
          <a:p>
            <a:r>
              <a:rPr lang="en-US" altLang="en-US"/>
              <a:t>The IASB indicates that neutrality is supported by prudence. Prudence is the exercise of caution when making judgments under conditions of uncertainty. That is, the exercise of prudence means that assets and income are not overstated, and liabilities and expenses are not understated.</a:t>
            </a:r>
          </a:p>
          <a:p>
            <a:endParaRPr lang="en-US" altLang="en-US"/>
          </a:p>
          <a:p>
            <a:endParaRPr lang="en-US" altLang="en-US"/>
          </a:p>
        </p:txBody>
      </p:sp>
    </p:spTree>
    <p:extLst>
      <p:ext uri="{BB962C8B-B14F-4D97-AF65-F5344CB8AC3E}">
        <p14:creationId xmlns:p14="http://schemas.microsoft.com/office/powerpoint/2010/main" val="2998222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50938" y="692150"/>
            <a:ext cx="4556125" cy="3416300"/>
          </a:xfrm>
          <a:ln/>
        </p:spPr>
      </p:sp>
      <p:sp>
        <p:nvSpPr>
          <p:cNvPr id="96259" name="Rectangle 3"/>
          <p:cNvSpPr>
            <a:spLocks noGrp="1" noChangeArrowheads="1"/>
          </p:cNvSpPr>
          <p:nvPr>
            <p:ph type="body" idx="1"/>
          </p:nvPr>
        </p:nvSpPr>
        <p:spPr>
          <a:noFill/>
        </p:spPr>
        <p:txBody>
          <a:bodyPr/>
          <a:lstStyle/>
          <a:p>
            <a:r>
              <a:rPr lang="en-US" altLang="en-US"/>
              <a:t>Does not mean total freedom from error. It means that the information presented is as accurate as possible, given that any estimates are based on the best information available at the time.</a:t>
            </a:r>
          </a:p>
          <a:p>
            <a:endParaRPr lang="en-US" altLang="en-US"/>
          </a:p>
          <a:p>
            <a:r>
              <a:rPr lang="en-US" altLang="en-US"/>
              <a:t>For example, if UBS (CHE) misstates its loan losses, its financial statements are misleading and not a faithful representation of its financial results. </a:t>
            </a:r>
          </a:p>
          <a:p>
            <a:endParaRPr lang="en-US" altLang="en-US"/>
          </a:p>
          <a:p>
            <a:r>
              <a:rPr lang="en-US" altLang="en-US"/>
              <a:t>However, faithful representation does not imply total freedom from error. This is because most financial reporting measures involve estimates of various types that incorporate management’s judgment. For example, management must estimate the amount of uncollectible accounts to determine bad debt expense. And determination of depreciation expense requires estimation of useful lives of plant and equipment, as well as the residual value of the assets.</a:t>
            </a:r>
          </a:p>
        </p:txBody>
      </p:sp>
    </p:spTree>
    <p:extLst>
      <p:ext uri="{BB962C8B-B14F-4D97-AF65-F5344CB8AC3E}">
        <p14:creationId xmlns:p14="http://schemas.microsoft.com/office/powerpoint/2010/main" val="21102435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50938" y="692150"/>
            <a:ext cx="4556125" cy="3416300"/>
          </a:xfrm>
          <a:ln/>
        </p:spPr>
      </p:sp>
      <p:sp>
        <p:nvSpPr>
          <p:cNvPr id="9728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008402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50938" y="692150"/>
            <a:ext cx="4556125" cy="3416300"/>
          </a:xfrm>
          <a:ln/>
        </p:spPr>
      </p:sp>
      <p:sp>
        <p:nvSpPr>
          <p:cNvPr id="97283" name="Rectangle 3"/>
          <p:cNvSpPr>
            <a:spLocks noGrp="1" noChangeArrowheads="1"/>
          </p:cNvSpPr>
          <p:nvPr>
            <p:ph type="body" idx="1"/>
          </p:nvPr>
        </p:nvSpPr>
        <p:spPr>
          <a:noFill/>
        </p:spPr>
        <p:txBody>
          <a:bodyPr/>
          <a:lstStyle/>
          <a:p>
            <a:r>
              <a:rPr lang="en-US" b="1" i="0" dirty="0" err="1">
                <a:solidFill>
                  <a:srgbClr val="FF0000"/>
                </a:solidFill>
                <a:effectLst/>
                <a:latin typeface="arial" panose="020B0604020202020204" pitchFamily="34" charset="0"/>
              </a:rPr>
              <a:t>com‧pa‧ra‧ble</a:t>
            </a:r>
            <a:r>
              <a:rPr lang="en-US" b="0" i="0" dirty="0">
                <a:solidFill>
                  <a:srgbClr val="000000"/>
                </a:solidFill>
                <a:effectLst/>
                <a:latin typeface="arial" panose="020B0604020202020204" pitchFamily="34" charset="0"/>
              </a:rPr>
              <a:t> /</a:t>
            </a:r>
            <a:r>
              <a:rPr lang="en-US" b="0" i="0" dirty="0">
                <a:solidFill>
                  <a:srgbClr val="333333"/>
                </a:solidFill>
                <a:effectLst/>
                <a:latin typeface="arial" panose="020B0604020202020204" pitchFamily="34" charset="0"/>
              </a:rPr>
              <a:t>ˈ</a:t>
            </a:r>
            <a:r>
              <a:rPr lang="en-US" b="0" i="0" dirty="0" err="1">
                <a:solidFill>
                  <a:srgbClr val="333333"/>
                </a:solidFill>
                <a:effectLst/>
                <a:latin typeface="arial" panose="020B0604020202020204" pitchFamily="34" charset="0"/>
              </a:rPr>
              <a:t>kɒmpərəbəl</a:t>
            </a:r>
            <a:r>
              <a:rPr lang="en-US" b="0" i="0" dirty="0">
                <a:solidFill>
                  <a:srgbClr val="000000"/>
                </a:solidFill>
                <a:effectLst/>
                <a:latin typeface="arial" panose="020B0604020202020204" pitchFamily="34" charset="0"/>
              </a:rPr>
              <a:t> $ </a:t>
            </a:r>
            <a:r>
              <a:rPr lang="en-US" b="0" i="0" dirty="0">
                <a:solidFill>
                  <a:srgbClr val="333333"/>
                </a:solidFill>
                <a:effectLst/>
                <a:latin typeface="arial" panose="020B0604020202020204" pitchFamily="34" charset="0"/>
              </a:rPr>
              <a:t>ˈ</a:t>
            </a:r>
            <a:r>
              <a:rPr lang="en-US" b="0" i="0" dirty="0" err="1">
                <a:solidFill>
                  <a:srgbClr val="333333"/>
                </a:solidFill>
                <a:effectLst/>
                <a:latin typeface="arial" panose="020B0604020202020204" pitchFamily="34" charset="0"/>
              </a:rPr>
              <a:t>kɑːm</a:t>
            </a:r>
            <a:r>
              <a:rPr lang="en-US" b="0" i="0" dirty="0">
                <a:solidFill>
                  <a:srgbClr val="333333"/>
                </a:solidFill>
                <a:effectLst/>
                <a:latin typeface="arial" panose="020B0604020202020204" pitchFamily="34" charset="0"/>
              </a:rPr>
              <a:t>-</a:t>
            </a:r>
            <a:r>
              <a:rPr lang="en-US" b="0" i="0" dirty="0">
                <a:solidFill>
                  <a:srgbClr val="000000"/>
                </a:solidFill>
                <a:effectLst/>
                <a:latin typeface="arial" panose="020B0604020202020204" pitchFamily="34" charset="0"/>
              </a:rPr>
              <a:t>/</a:t>
            </a:r>
            <a:r>
              <a:rPr lang="en-US" b="0" i="0" dirty="0">
                <a:solidFill>
                  <a:srgbClr val="333333"/>
                </a:solidFill>
                <a:effectLst/>
                <a:latin typeface="arial" panose="020B0604020202020204" pitchFamily="34" charset="0"/>
              </a:rPr>
              <a:t> </a:t>
            </a:r>
          </a:p>
          <a:p>
            <a:r>
              <a:rPr lang="en-US" sz="1800" dirty="0">
                <a:effectLst/>
                <a:latin typeface="Liberation Sans" panose="020B0604020202020204"/>
                <a:ea typeface="Times New Roman" panose="02020603050405020304" pitchFamily="18" charset="0"/>
              </a:rPr>
              <a:t>Information that is measured and reported similarly for different companies is considered comparable. It enables users to identify the real similarities and differences in economic events between companies.</a:t>
            </a:r>
          </a:p>
          <a:p>
            <a:endParaRPr lang="en-US" sz="1800" dirty="0">
              <a:effectLst/>
              <a:latin typeface="Liberation Sans" panose="020B0604020202020204"/>
              <a:ea typeface="Times New Roman" panose="02020603050405020304" pitchFamily="18" charset="0"/>
            </a:endParaRPr>
          </a:p>
          <a:p>
            <a:r>
              <a:rPr lang="en-US" sz="1800" dirty="0">
                <a:effectLst/>
                <a:latin typeface="Liberation Sans" panose="020B0604020202020204"/>
                <a:ea typeface="Times New Roman" panose="02020603050405020304" pitchFamily="18" charset="0"/>
              </a:rPr>
              <a:t> Another type of comparability is </a:t>
            </a:r>
            <a:r>
              <a:rPr lang="en-US" sz="1800" b="1" dirty="0">
                <a:effectLst/>
                <a:latin typeface="Liberation Sans" panose="020B0604020202020204"/>
                <a:ea typeface="Times New Roman" panose="02020603050405020304" pitchFamily="18" charset="0"/>
              </a:rPr>
              <a:t>consistency, </a:t>
            </a:r>
            <a:r>
              <a:rPr lang="en-US" sz="1800" dirty="0">
                <a:effectLst/>
                <a:latin typeface="Liberation Sans" panose="020B0604020202020204"/>
                <a:ea typeface="Times New Roman" panose="02020603050405020304" pitchFamily="18" charset="0"/>
              </a:rPr>
              <a:t>which is present when a company applies the same accounting treatment to similar events, from period to period</a:t>
            </a:r>
            <a:endParaRPr lang="en-US" altLang="en-US" dirty="0"/>
          </a:p>
        </p:txBody>
      </p:sp>
    </p:spTree>
    <p:extLst>
      <p:ext uri="{BB962C8B-B14F-4D97-AF65-F5344CB8AC3E}">
        <p14:creationId xmlns:p14="http://schemas.microsoft.com/office/powerpoint/2010/main" val="170018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50938" y="692150"/>
            <a:ext cx="4556125" cy="3416300"/>
          </a:xfrm>
          <a:ln/>
        </p:spPr>
      </p:sp>
      <p:sp>
        <p:nvSpPr>
          <p:cNvPr id="98307" name="Rectangle 3"/>
          <p:cNvSpPr>
            <a:spLocks noGrp="1" noChangeArrowheads="1"/>
          </p:cNvSpPr>
          <p:nvPr>
            <p:ph type="body" idx="1"/>
          </p:nvPr>
        </p:nvSpPr>
        <p:spPr>
          <a:noFill/>
        </p:spPr>
        <p:txBody>
          <a:bodyPr/>
          <a:lstStyle/>
          <a:p>
            <a:r>
              <a:rPr lang="en-US" altLang="en-US"/>
              <a:t>Two independent auditors count Tata Motors’ (IND) inventory and arrive at the same physical quantity amount for inventory. Verification of an amount for an asset therefore can occur by simply counting the inventory (referred to as direct verification).</a:t>
            </a:r>
          </a:p>
          <a:p>
            <a:endParaRPr lang="en-US" altLang="en-US"/>
          </a:p>
          <a:p>
            <a:r>
              <a:rPr lang="en-US" altLang="en-US"/>
              <a:t>Two independent auditors compute Tata Motors’ inventory value at the end of the year using the FIFO method of inventory valuation. Verification may occur by checking the inputs (quantity and costs) and recalculating the outputs (ending inventory value) using the same accounting convention or methodology (referred to as indirect verification).</a:t>
            </a:r>
          </a:p>
        </p:txBody>
      </p:sp>
    </p:spTree>
    <p:extLst>
      <p:ext uri="{BB962C8B-B14F-4D97-AF65-F5344CB8AC3E}">
        <p14:creationId xmlns:p14="http://schemas.microsoft.com/office/powerpoint/2010/main" val="2983863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50938" y="692150"/>
            <a:ext cx="4556125" cy="3416300"/>
          </a:xfrm>
          <a:ln/>
        </p:spPr>
      </p:sp>
      <p:sp>
        <p:nvSpPr>
          <p:cNvPr id="99331" name="Rectangle 3"/>
          <p:cNvSpPr>
            <a:spLocks noGrp="1" noChangeArrowheads="1"/>
          </p:cNvSpPr>
          <p:nvPr>
            <p:ph type="body" idx="1"/>
          </p:nvPr>
        </p:nvSpPr>
        <p:spPr>
          <a:noFill/>
        </p:spPr>
        <p:txBody>
          <a:bodyPr/>
          <a:lstStyle/>
          <a:p>
            <a:r>
              <a:rPr lang="en-US" altLang="en-US"/>
              <a:t>Having relevant information available sooner can enhance its capacity to influence decisions, and a lack of timeliness can rob information of its usefulness. For example, if Lenovo Group (CHN) waited to report its interim results until nine months after the period, the information would be much less useful for decision-making purposes.</a:t>
            </a:r>
          </a:p>
        </p:txBody>
      </p:sp>
    </p:spTree>
    <p:extLst>
      <p:ext uri="{BB962C8B-B14F-4D97-AF65-F5344CB8AC3E}">
        <p14:creationId xmlns:p14="http://schemas.microsoft.com/office/powerpoint/2010/main" val="35367779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150938" y="692150"/>
            <a:ext cx="4556125" cy="3416300"/>
          </a:xfrm>
          <a:ln/>
        </p:spPr>
      </p:sp>
      <p:sp>
        <p:nvSpPr>
          <p:cNvPr id="100355" name="Rectangle 3"/>
          <p:cNvSpPr>
            <a:spLocks noGrp="1" noChangeArrowheads="1"/>
          </p:cNvSpPr>
          <p:nvPr>
            <p:ph type="body" idx="1"/>
          </p:nvPr>
        </p:nvSpPr>
        <p:spPr>
          <a:noFill/>
        </p:spPr>
        <p:txBody>
          <a:bodyPr/>
          <a:lstStyle/>
          <a:p>
            <a:r>
              <a:rPr lang="en-US" altLang="en-US"/>
              <a:t>Is the quality of information that lets reasonably informed users see the connection between their decisions and the information contained in the financial statements. </a:t>
            </a:r>
          </a:p>
          <a:p>
            <a:endParaRPr lang="en-US" altLang="en-US"/>
          </a:p>
          <a:p>
            <a:r>
              <a:rPr lang="en-US" altLang="en-US"/>
              <a:t>Understandability is enhanced when information is classified, characterized, and presented clearly and concisely</a:t>
            </a:r>
          </a:p>
        </p:txBody>
      </p:sp>
    </p:spTree>
    <p:extLst>
      <p:ext uri="{BB962C8B-B14F-4D97-AF65-F5344CB8AC3E}">
        <p14:creationId xmlns:p14="http://schemas.microsoft.com/office/powerpoint/2010/main" val="30523017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r>
              <a:rPr lang="en-US" altLang="en-US" dirty="0"/>
              <a:t>Give some examples for each element? Ask student.</a:t>
            </a:r>
          </a:p>
        </p:txBody>
      </p:sp>
    </p:spTree>
    <p:extLst>
      <p:ext uri="{BB962C8B-B14F-4D97-AF65-F5344CB8AC3E}">
        <p14:creationId xmlns:p14="http://schemas.microsoft.com/office/powerpoint/2010/main" val="1389765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4487986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7867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150938" y="692150"/>
            <a:ext cx="4556125" cy="3416300"/>
          </a:xfrm>
          <a:ln/>
        </p:spPr>
      </p:sp>
      <p:sp>
        <p:nvSpPr>
          <p:cNvPr id="260099" name="Rectangle 3"/>
          <p:cNvSpPr>
            <a:spLocks noGrp="1" noChangeArrowheads="1"/>
          </p:cNvSpPr>
          <p:nvPr>
            <p:ph type="body" idx="1"/>
          </p:nvPr>
        </p:nvSpPr>
        <p:spPr/>
        <p:txBody>
          <a:bodyPr/>
          <a:lstStyle/>
          <a:p>
            <a:r>
              <a:rPr lang="en-US" altLang="en-US"/>
              <a:t>an indication of the significance of these international investment opportunities can be found when examining the number of foreign registrations on various securities exchanges.</a:t>
            </a:r>
          </a:p>
        </p:txBody>
      </p:sp>
    </p:spTree>
    <p:extLst>
      <p:ext uri="{BB962C8B-B14F-4D97-AF65-F5344CB8AC3E}">
        <p14:creationId xmlns:p14="http://schemas.microsoft.com/office/powerpoint/2010/main" val="514094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40533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p:spPr>
        <p:txBody>
          <a:bodyPr/>
          <a:lstStyle/>
          <a:p>
            <a:r>
              <a:rPr lang="en-US" altLang="en-US"/>
              <a:t>As indicated, the IASB classifies the elements into two distinct groups. [8] </a:t>
            </a:r>
          </a:p>
          <a:p>
            <a:endParaRPr lang="en-US" altLang="en-US"/>
          </a:p>
          <a:p>
            <a:r>
              <a:rPr lang="en-US" altLang="en-US"/>
              <a:t>The first group of three elements—assets, liabilities, and equity—describes amounts of resources and claims to resources at a moment in time. </a:t>
            </a:r>
          </a:p>
          <a:p>
            <a:endParaRPr lang="en-US" altLang="en-US"/>
          </a:p>
          <a:p>
            <a:r>
              <a:rPr lang="en-US" altLang="en-US"/>
              <a:t>The second group of two elements describes transactions, events, and circumstances that affect a company during a period of time.</a:t>
            </a:r>
          </a:p>
        </p:txBody>
      </p:sp>
    </p:spTree>
    <p:extLst>
      <p:ext uri="{BB962C8B-B14F-4D97-AF65-F5344CB8AC3E}">
        <p14:creationId xmlns:p14="http://schemas.microsoft.com/office/powerpoint/2010/main" val="2104436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Rot="1" noChangeAspect="1" noChangeArrowheads="1" noTextEdit="1"/>
          </p:cNvSpPr>
          <p:nvPr>
            <p:ph type="sldImg"/>
          </p:nvPr>
        </p:nvSpPr>
        <p:spPr>
          <a:xfrm>
            <a:off x="1189038" y="703263"/>
            <a:ext cx="4625975" cy="3470275"/>
          </a:xfrm>
          <a:ln/>
        </p:spPr>
      </p:sp>
      <p:sp>
        <p:nvSpPr>
          <p:cNvPr id="2713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175245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Rot="1" noChangeAspect="1" noChangeArrowheads="1" noTextEdit="1"/>
          </p:cNvSpPr>
          <p:nvPr>
            <p:ph type="sldImg"/>
          </p:nvPr>
        </p:nvSpPr>
        <p:spPr>
          <a:xfrm>
            <a:off x="1189038" y="703263"/>
            <a:ext cx="4625975" cy="3470275"/>
          </a:xfrm>
          <a:ln/>
        </p:spPr>
      </p:sp>
      <p:sp>
        <p:nvSpPr>
          <p:cNvPr id="321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43428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xfrm>
            <a:off x="1189038" y="703263"/>
            <a:ext cx="4625975" cy="3470275"/>
          </a:xfrm>
          <a:ln/>
        </p:spPr>
      </p:sp>
      <p:sp>
        <p:nvSpPr>
          <p:cNvPr id="323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67636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790611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xfrm>
            <a:off x="1189038" y="703263"/>
            <a:ext cx="4625975" cy="3470275"/>
          </a:xfrm>
          <a:ln/>
        </p:spPr>
      </p:sp>
      <p:sp>
        <p:nvSpPr>
          <p:cNvPr id="257027" name="Rectangle 3"/>
          <p:cNvSpPr>
            <a:spLocks noGrp="1" noChangeArrowheads="1"/>
          </p:cNvSpPr>
          <p:nvPr>
            <p:ph type="body" idx="1"/>
          </p:nvPr>
        </p:nvSpPr>
        <p:spPr/>
        <p:txBody>
          <a:bodyPr/>
          <a:lstStyle/>
          <a:p>
            <a:endParaRPr lang="en-US" altLang="en-US"/>
          </a:p>
          <a:p>
            <a:endParaRPr lang="en-US" altLang="en-US"/>
          </a:p>
        </p:txBody>
      </p:sp>
    </p:spTree>
    <p:extLst>
      <p:ext uri="{BB962C8B-B14F-4D97-AF65-F5344CB8AC3E}">
        <p14:creationId xmlns:p14="http://schemas.microsoft.com/office/powerpoint/2010/main" val="2329776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Rot="1" noChangeAspect="1" noChangeArrowheads="1" noTextEdit="1"/>
          </p:cNvSpPr>
          <p:nvPr>
            <p:ph type="sldImg"/>
          </p:nvPr>
        </p:nvSpPr>
        <p:spPr>
          <a:xfrm>
            <a:off x="1189038" y="703263"/>
            <a:ext cx="4625975" cy="3470275"/>
          </a:xfrm>
          <a:ln/>
        </p:spPr>
      </p:sp>
      <p:sp>
        <p:nvSpPr>
          <p:cNvPr id="259075" name="Rectangle 3"/>
          <p:cNvSpPr>
            <a:spLocks noGrp="1" noChangeArrowheads="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dirty="0"/>
              <a:t>Thus, the entity concept does not necessarily refer to a legal entity. A parent company and its subsidiaries are separate legal entities, but merging their activities for accounting and reporting purposes does not violate the economic entity assumption</a:t>
            </a:r>
            <a:r>
              <a:rPr lang="zh-CN" altLang="en-US" dirty="0"/>
              <a:t>。</a:t>
            </a:r>
            <a:endParaRPr lang="en-US" altLang="zh-CN" dirty="0"/>
          </a:p>
          <a:p>
            <a:endParaRPr lang="en-US" altLang="en-US" dirty="0"/>
          </a:p>
          <a:p>
            <a:r>
              <a:rPr lang="en-US" altLang="en-US" dirty="0"/>
              <a:t>Going concern: This assumption has significant implications. The historical cost principle would be of limited usefulness if we assumed eventual liquidation. Under a liquidation approach, for example, a company would better state asset values at fair value than at acquisition cost. </a:t>
            </a:r>
          </a:p>
          <a:p>
            <a:endParaRPr lang="en-US" altLang="en-US" dirty="0"/>
          </a:p>
          <a:p>
            <a:r>
              <a:rPr lang="en-US" altLang="en-US" dirty="0"/>
              <a:t>The monetary unit assumption means that money is the common denominator of economic activity and provides an appropriate basis for accounting measurement and analysis. </a:t>
            </a:r>
          </a:p>
          <a:p>
            <a:endParaRPr lang="en-US" altLang="en-US" dirty="0"/>
          </a:p>
          <a:p>
            <a:r>
              <a:rPr lang="en-US" altLang="en-US" dirty="0"/>
              <a:t>The periodicity (or time period) assumption implies that a company can divide its economic activities into artificial time periods. These time periods vary, but the most common are monthly, quarterly, and yearly.</a:t>
            </a:r>
          </a:p>
          <a:p>
            <a:r>
              <a:rPr lang="en-US" altLang="en-US" dirty="0"/>
              <a:t> </a:t>
            </a:r>
          </a:p>
          <a:p>
            <a:r>
              <a:rPr lang="en-US" altLang="en-US" dirty="0"/>
              <a:t>For example, using the accrual basis means that companies recognize revenues when they satisfy a performance obligation (the revenue recognition principle). This is in contrast to recognition based on receipt of cash. Likewise, under the accrual basis, companies recognize expenses when incurred (the expense recognition principle) rather than when paid.</a:t>
            </a:r>
          </a:p>
          <a:p>
            <a:endParaRPr lang="en-US" altLang="en-US" dirty="0"/>
          </a:p>
          <a:p>
            <a:r>
              <a:rPr lang="en-US" altLang="en-US" dirty="0"/>
              <a:t>Under cash-basis accounting, companies record revenue only when cash is received. They record expenses only when cash is paid. </a:t>
            </a:r>
          </a:p>
        </p:txBody>
      </p:sp>
    </p:spTree>
    <p:extLst>
      <p:ext uri="{BB962C8B-B14F-4D97-AF65-F5344CB8AC3E}">
        <p14:creationId xmlns:p14="http://schemas.microsoft.com/office/powerpoint/2010/main" val="2763138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xfrm>
            <a:off x="1189038" y="703263"/>
            <a:ext cx="4625975" cy="3470275"/>
          </a:xfrm>
          <a:ln/>
        </p:spPr>
      </p:sp>
      <p:sp>
        <p:nvSpPr>
          <p:cNvPr id="2631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168159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1B2228DF-273B-4794-A5AF-C096FE78FEE4}"/>
              </a:ext>
            </a:extLst>
          </p:cNvPr>
          <p:cNvSpPr>
            <a:spLocks noGrp="1" noRot="1" noChangeAspect="1" noTextEdit="1"/>
          </p:cNvSpPr>
          <p:nvPr>
            <p:ph type="sldImg"/>
          </p:nvPr>
        </p:nvSpPr>
        <p:spPr bwMode="auto">
          <a:xfrm>
            <a:off x="1150938" y="692150"/>
            <a:ext cx="4556125"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6153AEBA-6C60-402B-8748-7E54C032B4D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6388" name="Slide Number Placeholder 3">
            <a:extLst>
              <a:ext uri="{FF2B5EF4-FFF2-40B4-BE49-F238E27FC236}">
                <a16:creationId xmlns:a16="http://schemas.microsoft.com/office/drawing/2014/main" id="{7D8F3411-6EB7-45A5-98E7-846AF2FB21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C367F6-5944-4687-9E5E-3EBE19FE6C7C}"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24042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CN" dirty="0"/>
          </a:p>
        </p:txBody>
      </p:sp>
    </p:spTree>
    <p:extLst>
      <p:ext uri="{BB962C8B-B14F-4D97-AF65-F5344CB8AC3E}">
        <p14:creationId xmlns:p14="http://schemas.microsoft.com/office/powerpoint/2010/main" val="394920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1026"/>
          <p:cNvSpPr>
            <a:spLocks noGrp="1" noRot="1" noChangeAspect="1" noChangeArrowheads="1" noTextEdit="1"/>
          </p:cNvSpPr>
          <p:nvPr>
            <p:ph type="sldImg"/>
          </p:nvPr>
        </p:nvSpPr>
        <p:spPr>
          <a:xfrm>
            <a:off x="1189038" y="703263"/>
            <a:ext cx="4625975" cy="3470275"/>
          </a:xfrm>
          <a:ln/>
        </p:spPr>
      </p:sp>
      <p:sp>
        <p:nvSpPr>
          <p:cNvPr id="284675" name="Rectangle 1027"/>
          <p:cNvSpPr>
            <a:spLocks noGrp="1" noChangeArrowheads="1"/>
          </p:cNvSpPr>
          <p:nvPr>
            <p:ph type="body" idx="1"/>
          </p:nvPr>
        </p:nvSpPr>
        <p:spPr/>
        <p:txBody>
          <a:bodyPr/>
          <a:lstStyle/>
          <a:p>
            <a:r>
              <a:rPr lang="en-US" altLang="en-US"/>
              <a:t>IFRS requires that companies account for and report many assets and liabilities on the basis of acquisition price. This is often referred to as the historical cost principle.</a:t>
            </a:r>
          </a:p>
          <a:p>
            <a:endParaRPr lang="en-US" altLang="en-US"/>
          </a:p>
          <a:p>
            <a:r>
              <a:rPr lang="en-US" altLang="en-US"/>
              <a:t>Cost has an important advantage over other valuations: It is generally thought to be a faithful representation of the amount paid for a given item.</a:t>
            </a:r>
          </a:p>
        </p:txBody>
      </p:sp>
    </p:spTree>
    <p:extLst>
      <p:ext uri="{BB962C8B-B14F-4D97-AF65-F5344CB8AC3E}">
        <p14:creationId xmlns:p14="http://schemas.microsoft.com/office/powerpoint/2010/main" val="1252874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1026"/>
          <p:cNvSpPr>
            <a:spLocks noGrp="1" noRot="1" noChangeAspect="1" noChangeArrowheads="1" noTextEdit="1"/>
          </p:cNvSpPr>
          <p:nvPr>
            <p:ph type="sldImg"/>
          </p:nvPr>
        </p:nvSpPr>
        <p:spPr>
          <a:xfrm>
            <a:off x="1189038" y="703263"/>
            <a:ext cx="4625975" cy="3470275"/>
          </a:xfrm>
          <a:ln/>
        </p:spPr>
      </p:sp>
      <p:sp>
        <p:nvSpPr>
          <p:cNvPr id="284675" name="Rectangle 1027"/>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0159682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1026"/>
          <p:cNvSpPr>
            <a:spLocks noGrp="1" noRot="1" noChangeAspect="1" noChangeArrowheads="1" noTextEdit="1"/>
          </p:cNvSpPr>
          <p:nvPr>
            <p:ph type="sldImg"/>
          </p:nvPr>
        </p:nvSpPr>
        <p:spPr>
          <a:xfrm>
            <a:off x="1189038" y="703263"/>
            <a:ext cx="4625975" cy="3470275"/>
          </a:xfrm>
          <a:ln/>
        </p:spPr>
      </p:sp>
      <p:sp>
        <p:nvSpPr>
          <p:cNvPr id="284675" name="Rectangle 1027"/>
          <p:cNvSpPr>
            <a:spLocks noGrp="1" noChangeArrowheads="1"/>
          </p:cNvSpPr>
          <p:nvPr>
            <p:ph type="body" idx="1"/>
          </p:nvPr>
        </p:nvSpPr>
        <p:spPr/>
        <p:txBody>
          <a:bodyPr/>
          <a:lstStyle/>
          <a:p>
            <a:r>
              <a:rPr lang="en-US" altLang="en-US" dirty="0"/>
              <a:t>Value in use and fulfillment value cannot be observed directly and are determined using cash-flow-based measurement techniques. Value in use and fulfillment value reflect the same factors described for fair value but from a company-specific perspective rather than from a market-participant perspective.</a:t>
            </a:r>
          </a:p>
        </p:txBody>
      </p:sp>
    </p:spTree>
    <p:extLst>
      <p:ext uri="{BB962C8B-B14F-4D97-AF65-F5344CB8AC3E}">
        <p14:creationId xmlns:p14="http://schemas.microsoft.com/office/powerpoint/2010/main" val="2912275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1026"/>
          <p:cNvSpPr>
            <a:spLocks noGrp="1" noRot="1" noChangeAspect="1" noChangeArrowheads="1" noTextEdit="1"/>
          </p:cNvSpPr>
          <p:nvPr>
            <p:ph type="sldImg"/>
          </p:nvPr>
        </p:nvSpPr>
        <p:spPr>
          <a:xfrm>
            <a:off x="1189038" y="703263"/>
            <a:ext cx="4625975" cy="3470275"/>
          </a:xfrm>
          <a:ln/>
        </p:spPr>
      </p:sp>
      <p:sp>
        <p:nvSpPr>
          <p:cNvPr id="284675" name="Rectangle 1027"/>
          <p:cNvSpPr>
            <a:spLocks noGrp="1" noChangeArrowheads="1"/>
          </p:cNvSpPr>
          <p:nvPr>
            <p:ph type="body" idx="1"/>
          </p:nvPr>
        </p:nvSpPr>
        <p:spPr/>
        <p:txBody>
          <a:bodyPr/>
          <a:lstStyle/>
          <a:p>
            <a:r>
              <a:rPr lang="en-US" altLang="en-US"/>
              <a:t>Similar to historical cost, current cost is an entry value: It reflects prices in the market in which the company would acquire the asset or would incur the liability.</a:t>
            </a:r>
          </a:p>
          <a:p>
            <a:endParaRPr lang="en-US" altLang="en-US"/>
          </a:p>
          <a:p>
            <a:r>
              <a:rPr lang="en-US" altLang="en-US"/>
              <a:t>However, unlike historical cost, current cost reflects conditions at the measurement date.</a:t>
            </a:r>
          </a:p>
          <a:p>
            <a:endParaRPr lang="en-US" altLang="en-US"/>
          </a:p>
          <a:p>
            <a:r>
              <a:rPr lang="en-US" altLang="en-US"/>
              <a:t>Current cost frequently cannot be determined directly by observing prices in an active market and must be determined indirectly by other means. For example, if prices are available only for new assets, the current cost of a used asset might need to be estimated by adjusting the current price of a new asset to reflect the current age and condition of the asset held by the entity</a:t>
            </a:r>
          </a:p>
        </p:txBody>
      </p:sp>
    </p:spTree>
    <p:extLst>
      <p:ext uri="{BB962C8B-B14F-4D97-AF65-F5344CB8AC3E}">
        <p14:creationId xmlns:p14="http://schemas.microsoft.com/office/powerpoint/2010/main" val="17777205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1189038" y="703263"/>
            <a:ext cx="4625975" cy="3470275"/>
          </a:xfrm>
          <a:ln/>
        </p:spPr>
      </p:sp>
      <p:sp>
        <p:nvSpPr>
          <p:cNvPr id="286723" name="Rectangle 3"/>
          <p:cNvSpPr>
            <a:spLocks noGrp="1" noChangeArrowheads="1"/>
          </p:cNvSpPr>
          <p:nvPr>
            <p:ph type="body" idx="1"/>
          </p:nvPr>
        </p:nvSpPr>
        <p:spPr/>
        <p:txBody>
          <a:bodyPr/>
          <a:lstStyle/>
          <a:p>
            <a:r>
              <a:rPr lang="en-US" altLang="en-US"/>
              <a:t>Recognition is the process of capturing for inclusion in the statement of financial position or the statement(s) of financial performance an item that meets the definition of one of the elements of financial statements</a:t>
            </a:r>
          </a:p>
        </p:txBody>
      </p:sp>
    </p:spTree>
    <p:extLst>
      <p:ext uri="{BB962C8B-B14F-4D97-AF65-F5344CB8AC3E}">
        <p14:creationId xmlns:p14="http://schemas.microsoft.com/office/powerpoint/2010/main" val="3864861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50938" y="692150"/>
            <a:ext cx="4556125" cy="3416300"/>
          </a:xfrm>
          <a:ln/>
        </p:spPr>
      </p:sp>
      <p:sp>
        <p:nvSpPr>
          <p:cNvPr id="114691" name="Rectangle 3"/>
          <p:cNvSpPr>
            <a:spLocks noGrp="1" noChangeArrowheads="1"/>
          </p:cNvSpPr>
          <p:nvPr>
            <p:ph type="body" idx="1"/>
          </p:nvPr>
        </p:nvSpPr>
        <p:spPr>
          <a:noFill/>
        </p:spPr>
        <p:txBody>
          <a:bodyPr/>
          <a:lstStyle/>
          <a:p>
            <a:r>
              <a:rPr lang="en-US" altLang="en-US"/>
              <a:t>To illustrate, assume that </a:t>
            </a:r>
            <a:r>
              <a:rPr lang="en-US" altLang="en-US" err="1"/>
              <a:t>Klinke</a:t>
            </a:r>
            <a:r>
              <a:rPr lang="en-US" altLang="en-US"/>
              <a:t> Cleaners cleans clothing on June 30 but customers do not claim and pay for their clothes until the first week of July. </a:t>
            </a:r>
            <a:r>
              <a:rPr lang="en-US" altLang="en-US" err="1"/>
              <a:t>Klinke</a:t>
            </a:r>
            <a:r>
              <a:rPr lang="en-US" altLang="en-US"/>
              <a:t> should record revenue in June when it performed the service (satisfied the performance obligation) rather than in July when it received the cash. </a:t>
            </a:r>
          </a:p>
        </p:txBody>
      </p:sp>
    </p:spTree>
    <p:extLst>
      <p:ext uri="{BB962C8B-B14F-4D97-AF65-F5344CB8AC3E}">
        <p14:creationId xmlns:p14="http://schemas.microsoft.com/office/powerpoint/2010/main" val="16819960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spect="1" noChangeArrowheads="1" noTextEdit="1"/>
          </p:cNvSpPr>
          <p:nvPr>
            <p:ph type="sldImg"/>
          </p:nvPr>
        </p:nvSpPr>
        <p:spPr>
          <a:xfrm>
            <a:off x="1189038" y="703263"/>
            <a:ext cx="4625975" cy="3470275"/>
          </a:xfrm>
          <a:ln/>
        </p:spPr>
      </p:sp>
      <p:sp>
        <p:nvSpPr>
          <p:cNvPr id="288771" name="Rectangle 3"/>
          <p:cNvSpPr>
            <a:spLocks noGrp="1" noChangeArrowheads="1"/>
          </p:cNvSpPr>
          <p:nvPr>
            <p:ph type="body" idx="1"/>
          </p:nvPr>
        </p:nvSpPr>
        <p:spPr/>
        <p:txBody>
          <a:bodyPr/>
          <a:lstStyle/>
          <a:p>
            <a:r>
              <a:rPr lang="en-US" altLang="en-US"/>
              <a:t>In practice, the approach for recognizing expenses is, “Let the expense follow the revenues.” This approach is the expense recognition principle.</a:t>
            </a:r>
          </a:p>
          <a:p>
            <a:endParaRPr lang="en-US" altLang="en-US"/>
          </a:p>
          <a:p>
            <a:r>
              <a:rPr lang="en-US" altLang="en-US"/>
              <a:t>Some costs, however, are difficult to associate with revenue. As a result, some other approach must be developed. Often, companies use a “rational and systematic” allocation policy to apply the expense recognition principle.  PPE</a:t>
            </a:r>
          </a:p>
          <a:p>
            <a:endParaRPr lang="en-US" altLang="en-US"/>
          </a:p>
          <a:p>
            <a:r>
              <a:rPr lang="en-US" altLang="en-US"/>
              <a:t>Companies charge some costs to the current period as expenses (or losses) simply because they cannot determine a connection with revenue.</a:t>
            </a:r>
          </a:p>
        </p:txBody>
      </p:sp>
    </p:spTree>
    <p:extLst>
      <p:ext uri="{BB962C8B-B14F-4D97-AF65-F5344CB8AC3E}">
        <p14:creationId xmlns:p14="http://schemas.microsoft.com/office/powerpoint/2010/main" val="37678221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1150938" y="692150"/>
            <a:ext cx="4556125" cy="3416300"/>
          </a:xfrm>
          <a:ln/>
        </p:spPr>
      </p:sp>
      <p:sp>
        <p:nvSpPr>
          <p:cNvPr id="115715" name="Rectangle 3"/>
          <p:cNvSpPr>
            <a:spLocks noGrp="1" noChangeArrowheads="1"/>
          </p:cNvSpPr>
          <p:nvPr>
            <p:ph type="body" idx="1"/>
          </p:nvPr>
        </p:nvSpPr>
        <p:spPr>
          <a:noFill/>
        </p:spPr>
        <p:txBody>
          <a:bodyPr/>
          <a:lstStyle/>
          <a:p>
            <a:r>
              <a:rPr lang="en-US" altLang="en-US"/>
              <a:t>full disclosure principle, this practice recognizes that the nature and amount of information included in financial reports reflects a series of judgmental trade-offs. These trade-offs strive for (1) sufficient detail to disclose matters that make a difference to users, yet (2) sufficient condensation to make the information understandable, keeping in mind costs of preparing and using it.</a:t>
            </a:r>
          </a:p>
        </p:txBody>
      </p:sp>
    </p:spTree>
    <p:extLst>
      <p:ext uri="{BB962C8B-B14F-4D97-AF65-F5344CB8AC3E}">
        <p14:creationId xmlns:p14="http://schemas.microsoft.com/office/powerpoint/2010/main" val="10243055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Rot="1" noChangeAspect="1" noChangeArrowheads="1" noTextEdit="1"/>
          </p:cNvSpPr>
          <p:nvPr>
            <p:ph type="sldImg"/>
          </p:nvPr>
        </p:nvSpPr>
        <p:spPr>
          <a:xfrm>
            <a:off x="1189038" y="703263"/>
            <a:ext cx="4625975" cy="3470275"/>
          </a:xfrm>
          <a:ln/>
        </p:spPr>
      </p:sp>
      <p:sp>
        <p:nvSpPr>
          <p:cNvPr id="2652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976717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Rot="1" noChangeAspect="1" noChangeArrowheads="1" noTextEdit="1"/>
          </p:cNvSpPr>
          <p:nvPr>
            <p:ph type="sldImg"/>
          </p:nvPr>
        </p:nvSpPr>
        <p:spPr>
          <a:xfrm>
            <a:off x="1189038" y="703263"/>
            <a:ext cx="4625975" cy="3470275"/>
          </a:xfrm>
          <a:ln/>
        </p:spPr>
      </p:sp>
      <p:sp>
        <p:nvSpPr>
          <p:cNvPr id="2672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21129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Rot="1" noChangeAspect="1" noChangeArrowheads="1" noTextEdit="1"/>
          </p:cNvSpPr>
          <p:nvPr>
            <p:ph type="sldImg"/>
          </p:nvPr>
        </p:nvSpPr>
        <p:spPr>
          <a:xfrm>
            <a:off x="1150938" y="692150"/>
            <a:ext cx="4556125" cy="3416300"/>
          </a:xfrm>
          <a:ln/>
        </p:spPr>
      </p:sp>
      <p:sp>
        <p:nvSpPr>
          <p:cNvPr id="261123" name="Rectangle 3"/>
          <p:cNvSpPr>
            <a:spLocks noGrp="1" noChangeArrowheads="1"/>
          </p:cNvSpPr>
          <p:nvPr>
            <p:ph type="body" idx="1"/>
          </p:nvPr>
        </p:nvSpPr>
        <p:spPr/>
        <p:txBody>
          <a:bodyPr/>
          <a:lstStyle/>
          <a:p>
            <a:r>
              <a:rPr lang="en-US" altLang="en-US" b="1" u="sng" dirty="0"/>
              <a:t>What is Accounting? </a:t>
            </a:r>
          </a:p>
          <a:p>
            <a:endParaRPr lang="en-US" altLang="en-US" dirty="0"/>
          </a:p>
          <a:p>
            <a:r>
              <a:rPr lang="en-US" altLang="en-US" dirty="0"/>
              <a:t>Financial accounting is the process that culminates in the preparation of financial reports on the enterprise for use by both internal and external parties. Users of these financial reports include investors, creditors, managers, unions, and government agencies. </a:t>
            </a:r>
          </a:p>
          <a:p>
            <a:endParaRPr lang="en-US" altLang="en-US" dirty="0"/>
          </a:p>
          <a:p>
            <a:r>
              <a:rPr lang="en-US" altLang="en-US" dirty="0"/>
              <a:t>managerial accounting is the process of identifying, measuring, analyzing, and communicating financial information needed by management to plan, control, and evaluate a company’s operations.</a:t>
            </a:r>
          </a:p>
          <a:p>
            <a:endParaRPr lang="en-US" altLang="en-US" dirty="0"/>
          </a:p>
          <a:p>
            <a:r>
              <a:rPr lang="en-US" altLang="en-US" dirty="0"/>
              <a:t>The financial statements most frequently provided are (1) the statement of financial position, (2) the income statement (or statement of comprehensive income), (3) the statement of cash flows, and (4) the statement of changes in equity.</a:t>
            </a:r>
          </a:p>
        </p:txBody>
      </p:sp>
    </p:spTree>
    <p:extLst>
      <p:ext uri="{BB962C8B-B14F-4D97-AF65-F5344CB8AC3E}">
        <p14:creationId xmlns:p14="http://schemas.microsoft.com/office/powerpoint/2010/main" val="29309151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xfrm>
            <a:off x="1189038" y="703263"/>
            <a:ext cx="4625975" cy="3470275"/>
          </a:xfrm>
          <a:ln/>
        </p:spPr>
      </p:sp>
      <p:sp>
        <p:nvSpPr>
          <p:cNvPr id="212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985418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Rot="1" noChangeAspect="1" noChangeArrowheads="1" noTextEdit="1"/>
          </p:cNvSpPr>
          <p:nvPr>
            <p:ph type="sldImg"/>
          </p:nvPr>
        </p:nvSpPr>
        <p:spPr>
          <a:xfrm>
            <a:off x="1150938" y="692150"/>
            <a:ext cx="4556125" cy="3416300"/>
          </a:xfrm>
          <a:ln/>
        </p:spPr>
      </p:sp>
      <p:sp>
        <p:nvSpPr>
          <p:cNvPr id="2621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89426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Rot="1" noChangeAspect="1" noChangeArrowheads="1" noTextEdit="1"/>
          </p:cNvSpPr>
          <p:nvPr>
            <p:ph type="sldImg"/>
          </p:nvPr>
        </p:nvSpPr>
        <p:spPr>
          <a:xfrm>
            <a:off x="1150938" y="692150"/>
            <a:ext cx="4556125" cy="3416300"/>
          </a:xfrm>
          <a:ln/>
        </p:spPr>
      </p:sp>
      <p:sp>
        <p:nvSpPr>
          <p:cNvPr id="263171" name="Rectangle 3"/>
          <p:cNvSpPr>
            <a:spLocks noGrp="1" noChangeArrowheads="1"/>
          </p:cNvSpPr>
          <p:nvPr>
            <p:ph type="body" idx="1"/>
          </p:nvPr>
        </p:nvSpPr>
        <p:spPr/>
        <p:txBody>
          <a:bodyPr/>
          <a:lstStyle/>
          <a:p>
            <a:r>
              <a:rPr lang="en-US" altLang="en-US"/>
              <a:t>Accountants must measure performance accurately and fairly on a timely basis, so that the right managers and companies are able to attract investment capital. </a:t>
            </a:r>
          </a:p>
          <a:p>
            <a:endParaRPr lang="en-US" altLang="en-US"/>
          </a:p>
          <a:p>
            <a:r>
              <a:rPr lang="en-US" altLang="en-US"/>
              <a:t>An effective process of capital allocation is critical to a healthy economy. It promotes productivity, encourages innovation, and provides an efficient and liquid market for buying and selling securities and obtaining and granting credit. Unreliable and irrelevant information leads to poor capital allocation, which adversely affects the securities markets.</a:t>
            </a:r>
          </a:p>
        </p:txBody>
      </p:sp>
    </p:spTree>
    <p:extLst>
      <p:ext uri="{BB962C8B-B14F-4D97-AF65-F5344CB8AC3E}">
        <p14:creationId xmlns:p14="http://schemas.microsoft.com/office/powerpoint/2010/main" val="40399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One-Column</a:t>
            </a:r>
          </a:p>
          <a:p>
            <a:pPr lvl="0"/>
            <a:r>
              <a:rPr lang="en-US"/>
              <a:t>It Is One-Column Only</a:t>
            </a:r>
          </a:p>
          <a:p>
            <a:pPr lvl="0"/>
            <a:r>
              <a:rPr lang="en-US"/>
              <a:t>This Outline Has H1 Headings Only</a:t>
            </a:r>
          </a:p>
          <a:p>
            <a:pPr lvl="0"/>
            <a:r>
              <a:rPr lang="en-US"/>
              <a:t>The Headings Are in Title Case, Matching the </a:t>
            </a:r>
            <a:r>
              <a:rPr lang="en-US" err="1"/>
              <a:t>eText</a:t>
            </a:r>
            <a:r>
              <a:rPr lang="en-US"/>
              <a:t>; This Can Vary by Title</a:t>
            </a:r>
          </a:p>
          <a:p>
            <a:pPr lvl="0"/>
            <a:r>
              <a:rPr lang="en-US"/>
              <a:t>This List Is Bulleted</a:t>
            </a:r>
          </a:p>
          <a:p>
            <a:pPr lvl="0"/>
            <a:r>
              <a:rPr lang="en-US"/>
              <a:t>The Outline Slide Has a Footer</a:t>
            </a:r>
          </a:p>
          <a:p>
            <a:pPr lvl="0"/>
            <a:r>
              <a:rPr lang="en-US"/>
              <a:t>Outline Items Usually Have No Ending Punctuation</a:t>
            </a:r>
          </a:p>
        </p:txBody>
      </p:sp>
      <p:sp>
        <p:nvSpPr>
          <p:cNvPr id="4" name="Slide Number Placeholder 3"/>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232688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1.1	This Is a Sample Outline for Two-Column (2 Boxes) and Double-numbered</a:t>
            </a:r>
          </a:p>
          <a:p>
            <a:pPr lvl="0"/>
            <a:r>
              <a:rPr lang="en-US"/>
              <a:t>1.2	It is Two-column </a:t>
            </a:r>
          </a:p>
          <a:p>
            <a:pPr lvl="0"/>
            <a:r>
              <a:rPr lang="en-US"/>
              <a:t>1.3	This Outline Has No Sub-lists</a:t>
            </a:r>
          </a:p>
          <a:p>
            <a:pPr lvl="0"/>
            <a:r>
              <a:rPr lang="en-US"/>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1.5	The Outline Slide Has a Footer</a:t>
            </a:r>
          </a:p>
          <a:p>
            <a:pPr lvl="0"/>
            <a:r>
              <a:rPr lang="en-US"/>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1.10	Another Heading</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
        <p:nvSpPr>
          <p:cNvPr id="9" name="TextBox 8"/>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Times New Roman" charset="0"/>
                <a:ea typeface="Times New Roman" charset="0"/>
                <a:cs typeface="Times New Roman" charset="0"/>
              </a:rPr>
              <a:t>Copyright ©2018 John Wiley &amp; Sons, Inc.</a:t>
            </a:r>
          </a:p>
        </p:txBody>
      </p:sp>
      <p:sp>
        <p:nvSpPr>
          <p:cNvPr id="10"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869330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520700" indent="-508000">
              <a:spcBef>
                <a:spcPts val="2000"/>
              </a:spcBef>
              <a:buNone/>
              <a:tabLst/>
              <a:defRPr sz="2800" b="0" i="0" baseline="0">
                <a:solidFill>
                  <a:schemeClr val="accent2"/>
                </a:solidFill>
                <a:latin typeface="Times New Roman" charset="0"/>
                <a:ea typeface="Times New Roman" charset="0"/>
                <a:cs typeface="Times New Roman"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Times New Roman" charset="0"/>
                <a:ea typeface="Times New Roman" charset="0"/>
                <a:cs typeface="Times New Roman" charset="0"/>
              </a:defRPr>
            </a:lvl3pPr>
          </a:lstStyle>
          <a:p>
            <a:pPr lvl="0"/>
            <a:r>
              <a:rPr lang="en-US"/>
              <a:t>This Is a Sample Outline with No Numbers</a:t>
            </a:r>
          </a:p>
          <a:p>
            <a:pPr lvl="1"/>
            <a:r>
              <a:rPr lang="en-US"/>
              <a:t>Learning Objective</a:t>
            </a:r>
          </a:p>
          <a:p>
            <a:pPr lvl="2"/>
            <a:r>
              <a:rPr lang="en-US"/>
              <a:t>Describe what racial &amp; ethnic group make up Latin America.</a:t>
            </a:r>
          </a:p>
          <a:p>
            <a:pPr lvl="2"/>
            <a:r>
              <a:rPr lang="en-US"/>
              <a:t>Explain Latin American agricultural systems.</a:t>
            </a:r>
          </a:p>
          <a:p>
            <a:pPr lvl="2"/>
            <a:r>
              <a:rPr lang="en-US"/>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2899781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6002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Tree>
    <p:extLst>
      <p:ext uri="{BB962C8B-B14F-4D97-AF65-F5344CB8AC3E}">
        <p14:creationId xmlns:p14="http://schemas.microsoft.com/office/powerpoint/2010/main" val="3631815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310055" y="565719"/>
            <a:ext cx="7458369" cy="975360"/>
          </a:xfrm>
          <a:prstGeom prst="rect">
            <a:avLst/>
          </a:prstGeom>
        </p:spPr>
        <p:txBody>
          <a:bodyPr>
            <a:normAutofit/>
          </a:bodyPr>
          <a:lstStyle>
            <a:lvl1pPr>
              <a:defRPr sz="3600" b="0" i="0">
                <a:solidFill>
                  <a:schemeClr val="bg2"/>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475965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plus 1 column">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B9C5B45-028B-41BA-B02B-827627BEC7D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31127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E8100969-B179-4ED9-99B1-EF5AA1B4134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8240" y="1"/>
            <a:ext cx="1059542"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a:extLst>
              <a:ext uri="{FF2B5EF4-FFF2-40B4-BE49-F238E27FC236}">
                <a16:creationId xmlns:a16="http://schemas.microsoft.com/office/drawing/2014/main" id="{0969ECEF-F761-4719-990F-988A5989AD4D}"/>
              </a:ext>
            </a:extLst>
          </p:cNvPr>
          <p:cNvSpPr/>
          <p:nvPr userDrawn="1"/>
        </p:nvSpPr>
        <p:spPr bwMode="auto">
          <a:xfrm>
            <a:off x="0" y="1219200"/>
            <a:ext cx="9144000" cy="106361"/>
          </a:xfrm>
          <a:prstGeom prst="rect">
            <a:avLst/>
          </a:prstGeom>
          <a:solidFill>
            <a:srgbClr val="FFC000"/>
          </a:solidFill>
          <a:ln w="28575" cap="sq"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folHlink"/>
              </a:solidFill>
              <a:effectLst>
                <a:outerShdw blurRad="38100" dist="38100" dir="2700000" algn="tl">
                  <a:srgbClr val="000000">
                    <a:alpha val="43137"/>
                  </a:srgbClr>
                </a:outerShdw>
              </a:effectLst>
              <a:latin typeface="Comic Sans MS" pitchFamily="66" charset="0"/>
            </a:endParaRPr>
          </a:p>
        </p:txBody>
      </p:sp>
      <p:sp>
        <p:nvSpPr>
          <p:cNvPr id="2" name="Title 1"/>
          <p:cNvSpPr>
            <a:spLocks noGrp="1"/>
          </p:cNvSpPr>
          <p:nvPr>
            <p:ph type="title"/>
          </p:nvPr>
        </p:nvSpPr>
        <p:spPr>
          <a:xfrm>
            <a:off x="1362634" y="304800"/>
            <a:ext cx="7458369" cy="975360"/>
          </a:xfrm>
          <a:prstGeom prst="rect">
            <a:avLst/>
          </a:prstGeom>
        </p:spPr>
        <p:txBody>
          <a:bodyPr>
            <a:normAutofit/>
          </a:bodyPr>
          <a:lstStyle>
            <a:lvl1pPr>
              <a:defRPr sz="3600" b="0" i="0">
                <a:solidFill>
                  <a:schemeClr val="bg2"/>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4" name="Picture Placeholder 3">
            <a:extLst>
              <a:ext uri="{FF2B5EF4-FFF2-40B4-BE49-F238E27FC236}">
                <a16:creationId xmlns:a16="http://schemas.microsoft.com/office/drawing/2014/main" id="{655F2F55-30F1-4104-956C-FB5E2D8E2E1F}"/>
              </a:ext>
            </a:extLst>
          </p:cNvPr>
          <p:cNvSpPr>
            <a:spLocks noGrp="1"/>
          </p:cNvSpPr>
          <p:nvPr>
            <p:ph type="pic" sz="quarter" idx="12"/>
          </p:nvPr>
        </p:nvSpPr>
        <p:spPr>
          <a:xfrm>
            <a:off x="1905000" y="3505200"/>
            <a:ext cx="609600" cy="914400"/>
          </a:xfrm>
          <a:prstGeom prst="rect">
            <a:avLst/>
          </a:prstGeom>
        </p:spPr>
        <p:txBody>
          <a:bodyPr/>
          <a:lstStyle/>
          <a:p>
            <a:endParaRPr lang="en-US"/>
          </a:p>
        </p:txBody>
      </p:sp>
    </p:spTree>
    <p:extLst>
      <p:ext uri="{BB962C8B-B14F-4D97-AF65-F5344CB8AC3E}">
        <p14:creationId xmlns:p14="http://schemas.microsoft.com/office/powerpoint/2010/main" val="3847712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7526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7" name="Contents">
            <a:extLst>
              <a:ext uri="{FF2B5EF4-FFF2-40B4-BE49-F238E27FC236}">
                <a16:creationId xmlns:a16="http://schemas.microsoft.com/office/drawing/2014/main" id="{58915091-4A42-4875-A059-BBDD6BF07A27}"/>
              </a:ext>
            </a:extLst>
          </p:cNvPr>
          <p:cNvSpPr>
            <a:spLocks noGrp="1"/>
          </p:cNvSpPr>
          <p:nvPr>
            <p:ph sz="quarter" idx="12" hasCustomPrompt="1"/>
          </p:nvPr>
        </p:nvSpPr>
        <p:spPr>
          <a:xfrm>
            <a:off x="304800" y="25908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8" name="Contents">
            <a:extLst>
              <a:ext uri="{FF2B5EF4-FFF2-40B4-BE49-F238E27FC236}">
                <a16:creationId xmlns:a16="http://schemas.microsoft.com/office/drawing/2014/main" id="{DD869B20-6187-44DD-851F-F57626EC470A}"/>
              </a:ext>
            </a:extLst>
          </p:cNvPr>
          <p:cNvSpPr>
            <a:spLocks noGrp="1"/>
          </p:cNvSpPr>
          <p:nvPr>
            <p:ph sz="quarter" idx="13" hasCustomPrompt="1"/>
          </p:nvPr>
        </p:nvSpPr>
        <p:spPr>
          <a:xfrm>
            <a:off x="304800" y="34290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9" name="Contents">
            <a:extLst>
              <a:ext uri="{FF2B5EF4-FFF2-40B4-BE49-F238E27FC236}">
                <a16:creationId xmlns:a16="http://schemas.microsoft.com/office/drawing/2014/main" id="{3CE635A8-496B-4B1E-80AC-81D28A59E921}"/>
              </a:ext>
            </a:extLst>
          </p:cNvPr>
          <p:cNvSpPr>
            <a:spLocks noGrp="1"/>
          </p:cNvSpPr>
          <p:nvPr>
            <p:ph sz="quarter" idx="14" hasCustomPrompt="1"/>
          </p:nvPr>
        </p:nvSpPr>
        <p:spPr>
          <a:xfrm>
            <a:off x="304800" y="42672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0" name="Contents">
            <a:extLst>
              <a:ext uri="{FF2B5EF4-FFF2-40B4-BE49-F238E27FC236}">
                <a16:creationId xmlns:a16="http://schemas.microsoft.com/office/drawing/2014/main" id="{0304BEA9-2F94-4766-820C-5B7D571F8859}"/>
              </a:ext>
            </a:extLst>
          </p:cNvPr>
          <p:cNvSpPr>
            <a:spLocks noGrp="1"/>
          </p:cNvSpPr>
          <p:nvPr>
            <p:ph sz="quarter" idx="15" hasCustomPrompt="1"/>
          </p:nvPr>
        </p:nvSpPr>
        <p:spPr>
          <a:xfrm>
            <a:off x="304800" y="51054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4" name="Contents">
            <a:extLst>
              <a:ext uri="{FF2B5EF4-FFF2-40B4-BE49-F238E27FC236}">
                <a16:creationId xmlns:a16="http://schemas.microsoft.com/office/drawing/2014/main" id="{2D63A0E9-1EC4-4B06-9710-8B8E696F3C43}"/>
              </a:ext>
            </a:extLst>
          </p:cNvPr>
          <p:cNvSpPr>
            <a:spLocks noGrp="1"/>
          </p:cNvSpPr>
          <p:nvPr>
            <p:ph sz="quarter" idx="16" hasCustomPrompt="1"/>
          </p:nvPr>
        </p:nvSpPr>
        <p:spPr>
          <a:xfrm>
            <a:off x="304800" y="54864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5" name="Contents">
            <a:extLst>
              <a:ext uri="{FF2B5EF4-FFF2-40B4-BE49-F238E27FC236}">
                <a16:creationId xmlns:a16="http://schemas.microsoft.com/office/drawing/2014/main" id="{58F0E0E1-4D7E-4510-A7A1-8F8900AF2A41}"/>
              </a:ext>
            </a:extLst>
          </p:cNvPr>
          <p:cNvSpPr>
            <a:spLocks noGrp="1"/>
          </p:cNvSpPr>
          <p:nvPr>
            <p:ph sz="quarter" idx="17" hasCustomPrompt="1"/>
          </p:nvPr>
        </p:nvSpPr>
        <p:spPr>
          <a:xfrm>
            <a:off x="304800" y="57912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7" name="Contents">
            <a:extLst>
              <a:ext uri="{FF2B5EF4-FFF2-40B4-BE49-F238E27FC236}">
                <a16:creationId xmlns:a16="http://schemas.microsoft.com/office/drawing/2014/main" id="{1A2BA70E-A1B5-40D1-808C-ABD9ABA861E6}"/>
              </a:ext>
            </a:extLst>
          </p:cNvPr>
          <p:cNvSpPr>
            <a:spLocks noGrp="1"/>
          </p:cNvSpPr>
          <p:nvPr>
            <p:ph sz="quarter" idx="19" hasCustomPrompt="1"/>
          </p:nvPr>
        </p:nvSpPr>
        <p:spPr>
          <a:xfrm>
            <a:off x="609600" y="60960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6" name="Contents">
            <a:extLst>
              <a:ext uri="{FF2B5EF4-FFF2-40B4-BE49-F238E27FC236}">
                <a16:creationId xmlns:a16="http://schemas.microsoft.com/office/drawing/2014/main" id="{0F83190F-4A7A-4F8A-A4E2-DD1417037E6C}"/>
              </a:ext>
            </a:extLst>
          </p:cNvPr>
          <p:cNvSpPr>
            <a:spLocks noGrp="1"/>
          </p:cNvSpPr>
          <p:nvPr>
            <p:ph sz="quarter" idx="18" hasCustomPrompt="1"/>
          </p:nvPr>
        </p:nvSpPr>
        <p:spPr>
          <a:xfrm>
            <a:off x="457200" y="59436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4" name="Content Placeholder 3">
            <a:extLst>
              <a:ext uri="{FF2B5EF4-FFF2-40B4-BE49-F238E27FC236}">
                <a16:creationId xmlns:a16="http://schemas.microsoft.com/office/drawing/2014/main" id="{71F2E380-7978-466D-A49F-2CA4E1D2675D}"/>
              </a:ext>
            </a:extLst>
          </p:cNvPr>
          <p:cNvSpPr>
            <a:spLocks noGrp="1"/>
          </p:cNvSpPr>
          <p:nvPr>
            <p:ph sz="quarter" idx="20" hasCustomPrompt="1"/>
          </p:nvPr>
        </p:nvSpPr>
        <p:spPr>
          <a:xfrm>
            <a:off x="295743" y="6438900"/>
            <a:ext cx="1169987" cy="257175"/>
          </a:xfrm>
          <a:prstGeom prst="rect">
            <a:avLst/>
          </a:prstGeom>
        </p:spPr>
        <p:txBody>
          <a:bodyPr/>
          <a:lstStyle>
            <a:lvl1pPr>
              <a:defRPr lang="en-US" sz="1200" smtClean="0"/>
            </a:lvl1pPr>
            <a:lvl2pPr>
              <a:defRPr lang="en-US" smtClean="0"/>
            </a:lvl2pPr>
            <a:lvl3pPr>
              <a:defRPr lang="en-US" smtClean="0"/>
            </a:lvl3pPr>
            <a:lvl4pPr>
              <a:defRPr lang="en-US" smtClean="0"/>
            </a:lvl4pPr>
            <a:lvl5pPr>
              <a:defRPr lang="en-US"/>
            </a:lvl5pPr>
          </a:lstStyle>
          <a:p>
            <a:pPr marL="0" lvl="0" indent="0">
              <a:buNone/>
            </a:pPr>
            <a:r>
              <a:rPr lang="en-US"/>
              <a:t>Object</a:t>
            </a:r>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7869292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752600"/>
            <a:ext cx="8534400" cy="5334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C00000"/>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©2018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4" name="Content Placeholder 3">
            <a:extLst>
              <a:ext uri="{FF2B5EF4-FFF2-40B4-BE49-F238E27FC236}">
                <a16:creationId xmlns:a16="http://schemas.microsoft.com/office/drawing/2014/main" id="{9C5F9957-1560-4A8E-98D3-0418F97BCE24}"/>
              </a:ext>
            </a:extLst>
          </p:cNvPr>
          <p:cNvSpPr>
            <a:spLocks noGrp="1"/>
          </p:cNvSpPr>
          <p:nvPr>
            <p:ph sz="quarter" idx="11"/>
          </p:nvPr>
        </p:nvSpPr>
        <p:spPr>
          <a:xfrm>
            <a:off x="295275" y="3886200"/>
            <a:ext cx="8526463" cy="1981200"/>
          </a:xfrm>
          <a:prstGeom prst="rect">
            <a:avLst/>
          </a:prstGeom>
        </p:spPr>
        <p:txBody>
          <a:bodyPr/>
          <a:lstStyle>
            <a:lvl1pPr marL="457200" indent="-457200">
              <a:buClr>
                <a:schemeClr val="accent2"/>
              </a:buClr>
              <a:defRPr/>
            </a:lvl1pPr>
            <a:lvl2pPr marL="914400" indent="-457200">
              <a:buClr>
                <a:schemeClr val="accent2"/>
              </a:buClr>
              <a:buSzPct val="80000"/>
              <a:buFont typeface="Courier New" panose="02070309020205020404" pitchFamily="49" charset="0"/>
              <a:buChar char="o"/>
              <a:defRPr/>
            </a:lvl2pPr>
            <a:lvl3pPr marL="1371600" indent="-457200">
              <a:buClr>
                <a:schemeClr val="accent2"/>
              </a:buClr>
              <a:buSzPct val="800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3718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plus image, figure title, caption, and source">
    <p:spTree>
      <p:nvGrpSpPr>
        <p:cNvPr id="1" name=""/>
        <p:cNvGrpSpPr/>
        <p:nvPr/>
      </p:nvGrpSpPr>
      <p:grpSpPr>
        <a:xfrm>
          <a:off x="0" y="0"/>
          <a:ext cx="0" cy="0"/>
          <a:chOff x="0" y="0"/>
          <a:chExt cx="0" cy="0"/>
        </a:xfrm>
      </p:grpSpPr>
      <p:sp>
        <p:nvSpPr>
          <p:cNvPr id="6" name="Picture Placeholder 4"/>
          <p:cNvSpPr>
            <a:spLocks noGrp="1"/>
          </p:cNvSpPr>
          <p:nvPr>
            <p:ph sz="quarter" idx="16" hasCustomPrompt="1"/>
          </p:nvPr>
        </p:nvSpPr>
        <p:spPr>
          <a:xfrm>
            <a:off x="2965214" y="2362201"/>
            <a:ext cx="3058189" cy="1363133"/>
          </a:xfrm>
          <a:prstGeom prst="rect">
            <a:avLst/>
          </a:prstGeom>
        </p:spPr>
        <p:txBody>
          <a:bodyPr/>
          <a:lstStyle>
            <a:lvl1pPr marL="0" indent="0">
              <a:buNone/>
              <a:defRPr sz="2489" b="0" i="0">
                <a:latin typeface="+mn-lt"/>
                <a:ea typeface="Calibri" charset="0"/>
                <a:cs typeface="Calibri" charset="0"/>
              </a:defRPr>
            </a:lvl1pPr>
          </a:lstStyle>
          <a:p>
            <a:pPr lvl="0"/>
            <a:r>
              <a:rPr lang="en-US"/>
              <a:t>Click to add image</a:t>
            </a:r>
          </a:p>
        </p:txBody>
      </p:sp>
      <p:sp>
        <p:nvSpPr>
          <p:cNvPr id="7" name="Figure title"/>
          <p:cNvSpPr>
            <a:spLocks noGrp="1"/>
          </p:cNvSpPr>
          <p:nvPr>
            <p:ph sz="quarter" idx="15" hasCustomPrompt="1"/>
          </p:nvPr>
        </p:nvSpPr>
        <p:spPr>
          <a:xfrm>
            <a:off x="380060" y="1692275"/>
            <a:ext cx="8534400" cy="425450"/>
          </a:xfrm>
          <a:prstGeom prst="rect">
            <a:avLst/>
          </a:prstGeom>
        </p:spPr>
        <p:txBody>
          <a:bodyPr/>
          <a:lstStyle>
            <a:lvl1pPr marL="0" indent="0" algn="ctr">
              <a:spcBef>
                <a:spcPts val="889"/>
              </a:spcBef>
              <a:buClr>
                <a:srgbClr val="B11116"/>
              </a:buClr>
              <a:buFont typeface="Arial" panose="020B0604020202020204" pitchFamily="34" charset="0"/>
              <a:buNone/>
              <a:defRPr sz="1778" b="0" i="0" baseline="0">
                <a:solidFill>
                  <a:schemeClr val="tx1"/>
                </a:solidFill>
                <a:latin typeface="+mn-lt"/>
                <a:ea typeface="Calibri" charset="0"/>
                <a:cs typeface="Calibri" charset="0"/>
              </a:defRPr>
            </a:lvl1pPr>
            <a:lvl2pPr marL="714031" indent="-400761">
              <a:spcBef>
                <a:spcPts val="889"/>
              </a:spcBef>
              <a:buFont typeface="+mj-lt"/>
              <a:buAutoNum type="alphaLcPeriod"/>
              <a:tabLst/>
              <a:defRPr sz="2489" b="0" i="0" baseline="0">
                <a:solidFill>
                  <a:schemeClr val="tx1"/>
                </a:solidFill>
                <a:latin typeface="Source Sans Pro" charset="0"/>
                <a:ea typeface="Source Sans Pro" charset="0"/>
                <a:cs typeface="Source Sans Pro" charset="0"/>
              </a:defRPr>
            </a:lvl2pPr>
          </a:lstStyle>
          <a:p>
            <a:pPr lvl="0"/>
            <a:r>
              <a:rPr lang="en-US" sz="1778"/>
              <a:t>Click to add figure title</a:t>
            </a:r>
          </a:p>
          <a:p>
            <a:pPr lvl="0"/>
            <a:endParaRPr lang="en-US"/>
          </a:p>
        </p:txBody>
      </p:sp>
      <p:sp>
        <p:nvSpPr>
          <p:cNvPr id="8" name="TextBox 7"/>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9"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3" name="Table Placeholder 2"/>
          <p:cNvSpPr>
            <a:spLocks noGrp="1"/>
          </p:cNvSpPr>
          <p:nvPr>
            <p:ph type="tbl" sz="quarter" idx="17"/>
          </p:nvPr>
        </p:nvSpPr>
        <p:spPr>
          <a:xfrm>
            <a:off x="6728178" y="2497138"/>
            <a:ext cx="2106789" cy="1320800"/>
          </a:xfrm>
          <a:prstGeom prst="rect">
            <a:avLst/>
          </a:prstGeom>
        </p:spPr>
        <p:txBody>
          <a:bodyPr/>
          <a:lstStyle>
            <a:lvl1pPr marL="0" indent="0">
              <a:buNone/>
              <a:defRPr/>
            </a:lvl1pPr>
          </a:lstStyle>
          <a:p>
            <a:endParaRPr lang="en-US"/>
          </a:p>
        </p:txBody>
      </p:sp>
      <p:sp>
        <p:nvSpPr>
          <p:cNvPr id="4" name="Title 3"/>
          <p:cNvSpPr>
            <a:spLocks noGrp="1"/>
          </p:cNvSpPr>
          <p:nvPr>
            <p:ph type="title"/>
          </p:nvPr>
        </p:nvSpPr>
        <p:spPr>
          <a:xfrm>
            <a:off x="281354" y="457200"/>
            <a:ext cx="8534400" cy="1141412"/>
          </a:xfrm>
        </p:spPr>
        <p:txBody>
          <a:bodyPr>
            <a:normAutofit/>
          </a:bodyPr>
          <a:lstStyle>
            <a:lvl1pPr>
              <a:defRPr lang="en-US" sz="3600" b="0" i="0" kern="1200" dirty="0">
                <a:solidFill>
                  <a:srgbClr val="196E78"/>
                </a:solidFill>
                <a:latin typeface="+mn-lt"/>
                <a:ea typeface="Calibri" charset="0"/>
                <a:cs typeface="Calibri" charset="0"/>
              </a:defRPr>
            </a:lvl1pPr>
          </a:lstStyle>
          <a:p>
            <a:r>
              <a:rPr lang="en-US"/>
              <a:t>Click to edit Master title style</a:t>
            </a:r>
          </a:p>
        </p:txBody>
      </p:sp>
      <p:sp>
        <p:nvSpPr>
          <p:cNvPr id="11" name="Content Placeholder 10"/>
          <p:cNvSpPr>
            <a:spLocks noGrp="1"/>
          </p:cNvSpPr>
          <p:nvPr>
            <p:ph sz="quarter" idx="18"/>
          </p:nvPr>
        </p:nvSpPr>
        <p:spPr>
          <a:xfrm>
            <a:off x="579968" y="4183063"/>
            <a:ext cx="8334022" cy="1041400"/>
          </a:xfrm>
          <a:prstGeom prst="rect">
            <a:avLst/>
          </a:prstGeom>
        </p:spPr>
        <p:txBody>
          <a:bodyPr/>
          <a:lstStyle>
            <a:lvl1pPr>
              <a:lnSpc>
                <a:spcPct val="100000"/>
              </a:lnSpc>
              <a:spcBef>
                <a:spcPts val="624"/>
              </a:spcBef>
              <a:buClr>
                <a:srgbClr val="B11116"/>
              </a:buClr>
              <a:defRPr/>
            </a:lvl1pPr>
          </a:lstStyle>
          <a:p>
            <a:pPr lvl="0"/>
            <a:endParaRPr lang="en-US"/>
          </a:p>
        </p:txBody>
      </p:sp>
      <p:sp>
        <p:nvSpPr>
          <p:cNvPr id="5" name="Picture Placeholder 4"/>
          <p:cNvSpPr>
            <a:spLocks noGrp="1"/>
          </p:cNvSpPr>
          <p:nvPr>
            <p:ph type="pic" sz="quarter" idx="19"/>
          </p:nvPr>
        </p:nvSpPr>
        <p:spPr>
          <a:xfrm>
            <a:off x="300567" y="2298700"/>
            <a:ext cx="2548467" cy="1265238"/>
          </a:xfrm>
          <a:prstGeom prst="rect">
            <a:avLst/>
          </a:prstGeom>
        </p:spPr>
        <p:txBody>
          <a:bodyPr/>
          <a:lstStyle/>
          <a:p>
            <a:endParaRPr lang="en-US"/>
          </a:p>
        </p:txBody>
      </p:sp>
      <p:sp>
        <p:nvSpPr>
          <p:cNvPr id="12" name="Picture Placeholder 11"/>
          <p:cNvSpPr>
            <a:spLocks noGrp="1"/>
          </p:cNvSpPr>
          <p:nvPr>
            <p:ph type="pic" sz="quarter" idx="20"/>
          </p:nvPr>
        </p:nvSpPr>
        <p:spPr>
          <a:xfrm>
            <a:off x="478368" y="3657601"/>
            <a:ext cx="1854200" cy="631825"/>
          </a:xfrm>
          <a:prstGeom prst="rect">
            <a:avLst/>
          </a:prstGeom>
        </p:spPr>
        <p:txBody>
          <a:bodyPr/>
          <a:lstStyle/>
          <a:p>
            <a:endParaRPr lang="en-US"/>
          </a:p>
        </p:txBody>
      </p:sp>
      <p:sp>
        <p:nvSpPr>
          <p:cNvPr id="10" name="Content Placeholder 9"/>
          <p:cNvSpPr>
            <a:spLocks noGrp="1"/>
          </p:cNvSpPr>
          <p:nvPr>
            <p:ph sz="quarter" idx="21"/>
          </p:nvPr>
        </p:nvSpPr>
        <p:spPr>
          <a:xfrm>
            <a:off x="579968" y="5407025"/>
            <a:ext cx="3810000" cy="685800"/>
          </a:xfrm>
          <a:prstGeom prst="rect">
            <a:avLst/>
          </a:prstGeom>
        </p:spPr>
        <p:txBody>
          <a:bodyPr/>
          <a:lstStyle/>
          <a:p>
            <a:pPr lvl="0"/>
            <a:endParaRPr lang="en-US"/>
          </a:p>
        </p:txBody>
      </p:sp>
      <p:sp>
        <p:nvSpPr>
          <p:cNvPr id="13" name="Content Placeholder 12">
            <a:extLst>
              <a:ext uri="{FF2B5EF4-FFF2-40B4-BE49-F238E27FC236}">
                <a16:creationId xmlns:a16="http://schemas.microsoft.com/office/drawing/2014/main" id="{7B87F3B8-4D51-42A0-884F-DBA69811E018}"/>
              </a:ext>
            </a:extLst>
          </p:cNvPr>
          <p:cNvSpPr>
            <a:spLocks noGrp="1"/>
          </p:cNvSpPr>
          <p:nvPr>
            <p:ph sz="quarter" idx="22"/>
          </p:nvPr>
        </p:nvSpPr>
        <p:spPr>
          <a:xfrm>
            <a:off x="5867400" y="5407025"/>
            <a:ext cx="2895600" cy="68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23"/>
          </p:nvPr>
        </p:nvSpPr>
        <p:spPr>
          <a:xfrm>
            <a:off x="291353" y="6438900"/>
            <a:ext cx="914400" cy="257175"/>
          </a:xfrm>
          <a:prstGeom prst="rect">
            <a:avLst/>
          </a:prstGeom>
        </p:spPr>
        <p:txBody>
          <a:bodyPr/>
          <a:lstStyle>
            <a:lvl1pPr marL="0" indent="0">
              <a:buNone/>
              <a:defRPr sz="1200"/>
            </a:lvl1pPr>
          </a:lstStyle>
          <a:p>
            <a:pPr lvl="0"/>
            <a:endParaRPr lang="en-US"/>
          </a:p>
        </p:txBody>
      </p:sp>
      <p:sp>
        <p:nvSpPr>
          <p:cNvPr id="14" name="Picture Placeholder 11">
            <a:extLst>
              <a:ext uri="{FF2B5EF4-FFF2-40B4-BE49-F238E27FC236}">
                <a16:creationId xmlns:a16="http://schemas.microsoft.com/office/drawing/2014/main" id="{FBA3E100-6354-4F60-B216-877F69A22A66}"/>
              </a:ext>
            </a:extLst>
          </p:cNvPr>
          <p:cNvSpPr>
            <a:spLocks noGrp="1"/>
          </p:cNvSpPr>
          <p:nvPr>
            <p:ph type="pic" sz="quarter" idx="24"/>
          </p:nvPr>
        </p:nvSpPr>
        <p:spPr>
          <a:xfrm>
            <a:off x="630768" y="3810001"/>
            <a:ext cx="1854200" cy="631825"/>
          </a:xfrm>
          <a:prstGeom prst="rect">
            <a:avLst/>
          </a:prstGeom>
        </p:spPr>
        <p:txBody>
          <a:bodyPr/>
          <a:lstStyle/>
          <a:p>
            <a:endParaRPr lang="en-US"/>
          </a:p>
        </p:txBody>
      </p:sp>
    </p:spTree>
    <p:extLst>
      <p:ext uri="{BB962C8B-B14F-4D97-AF65-F5344CB8AC3E}">
        <p14:creationId xmlns:p14="http://schemas.microsoft.com/office/powerpoint/2010/main" val="17935641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Times New Roman" charset="0"/>
                <a:ea typeface="Times New Roman" charset="0"/>
                <a:cs typeface="Times New Roman" charset="0"/>
              </a:defRPr>
            </a:lvl1pPr>
          </a:lstStyle>
          <a:p>
            <a:r>
              <a:rPr lang="en-US"/>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a:p>
        </p:txBody>
      </p:sp>
      <p:sp>
        <p:nvSpPr>
          <p:cNvPr id="3" name="Slide Number Placeholder"/>
          <p:cNvSpPr>
            <a:spLocks noGrp="1"/>
          </p:cNvSpPr>
          <p:nvPr>
            <p:ph type="sldNum" sz="quarter" idx="10"/>
          </p:nvPr>
        </p:nvSpPr>
        <p:spPr>
          <a:xfrm>
            <a:off x="6457950" y="6356350"/>
            <a:ext cx="2381250" cy="365125"/>
          </a:xfrm>
          <a:prstGeom prst="rect">
            <a:avLst/>
          </a:prstGeom>
        </p:spPr>
        <p:txBody>
          <a:bodyPr/>
          <a:lstStyle/>
          <a:p>
            <a:fld id="{67B19427-F580-D146-B60E-4CADEE75497F}" type="slidenum">
              <a:rPr lang="en-US" smtClean="0"/>
              <a:pPr/>
              <a:t>‹#›</a:t>
            </a:fld>
            <a:endParaRPr lang="en-US"/>
          </a:p>
        </p:txBody>
      </p:sp>
      <p:sp>
        <p:nvSpPr>
          <p:cNvPr id="7" name="TextBox 6"/>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8"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639648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Outline: Version A">
    <p:spTree>
      <p:nvGrpSpPr>
        <p:cNvPr id="1" name=""/>
        <p:cNvGrpSpPr/>
        <p:nvPr/>
      </p:nvGrpSpPr>
      <p:grpSpPr>
        <a:xfrm>
          <a:off x="0" y="0"/>
          <a:ext cx="0" cy="0"/>
          <a:chOff x="0" y="0"/>
          <a:chExt cx="0" cy="0"/>
        </a:xfrm>
      </p:grpSpPr>
      <p:sp>
        <p:nvSpPr>
          <p:cNvPr id="2"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13" name="COBBL"/>
          <p:cNvSpPr>
            <a:spLocks noGrp="1"/>
          </p:cNvSpPr>
          <p:nvPr>
            <p:ph sz="quarter" idx="10" hasCustomPrompt="1"/>
          </p:nvPr>
        </p:nvSpPr>
        <p:spPr>
          <a:xfrm>
            <a:off x="304800" y="1752600"/>
            <a:ext cx="8534400" cy="4495800"/>
          </a:xfrm>
          <a:prstGeom prst="rect">
            <a:avLst/>
          </a:prstGeom>
        </p:spPr>
        <p:txBody>
          <a:bodyPr/>
          <a:lstStyle>
            <a:lvl1pPr marL="295275" indent="-295275">
              <a:buClr>
                <a:schemeClr val="accent2"/>
              </a:buCl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One-Column</a:t>
            </a:r>
          </a:p>
          <a:p>
            <a:pPr lvl="0"/>
            <a:r>
              <a:rPr lang="en-US"/>
              <a:t>It Is One-Column Only</a:t>
            </a:r>
          </a:p>
          <a:p>
            <a:pPr lvl="0"/>
            <a:r>
              <a:rPr lang="en-US"/>
              <a:t>This Outline Has H1 Headings Only</a:t>
            </a:r>
          </a:p>
          <a:p>
            <a:pPr lvl="0"/>
            <a:r>
              <a:rPr lang="en-US"/>
              <a:t>The Headings Are in Title Case, Matching the </a:t>
            </a:r>
            <a:r>
              <a:rPr lang="en-US" err="1"/>
              <a:t>eText</a:t>
            </a:r>
            <a:r>
              <a:rPr lang="en-US"/>
              <a:t>; This Can Vary by Title</a:t>
            </a:r>
          </a:p>
          <a:p>
            <a:pPr lvl="0"/>
            <a:r>
              <a:rPr lang="en-US"/>
              <a:t>This List Is Bulleted</a:t>
            </a:r>
          </a:p>
          <a:p>
            <a:pPr lvl="0"/>
            <a:r>
              <a:rPr lang="en-US"/>
              <a:t>The Outline Slide Has a Footer</a:t>
            </a:r>
          </a:p>
          <a:p>
            <a:pPr lvl="0"/>
            <a:r>
              <a:rPr lang="en-US"/>
              <a:t>Outline Items Usually Have No Ending Punctuation</a:t>
            </a:r>
          </a:p>
        </p:txBody>
      </p:sp>
      <p:sp>
        <p:nvSpPr>
          <p:cNvPr id="4" name="Slide Number Placeholder 3"/>
          <p:cNvSpPr>
            <a:spLocks noGrp="1"/>
          </p:cNvSpPr>
          <p:nvPr>
            <p:ph type="sldNum" sz="quarter" idx="12"/>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3440023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Two-Column</a:t>
            </a:r>
          </a:p>
          <a:p>
            <a:pPr lvl="0"/>
            <a:r>
              <a:rPr lang="en-US"/>
              <a:t>This Outline Has No Sub-lists</a:t>
            </a:r>
          </a:p>
          <a:p>
            <a:pPr lvl="0"/>
            <a:r>
              <a:rPr lang="en-US"/>
              <a:t>This List Is Bulleted</a:t>
            </a:r>
          </a:p>
          <a:p>
            <a:pPr lvl="0"/>
            <a:r>
              <a:rPr lang="en-US"/>
              <a:t>The Outline Slide Has A Footer</a:t>
            </a:r>
          </a:p>
          <a:p>
            <a:pPr lvl="0"/>
            <a:r>
              <a:rPr lang="en-US"/>
              <a:t>Outline Items Usually Have No Ending Punctuation</a:t>
            </a:r>
          </a:p>
          <a:p>
            <a:pPr lvl="0"/>
            <a:r>
              <a:rPr lang="en-US"/>
              <a:t>This is Another Heading</a:t>
            </a:r>
          </a:p>
          <a:p>
            <a:pPr lvl="0"/>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p:txBody>
      </p:sp>
      <p:sp>
        <p:nvSpPr>
          <p:cNvPr id="7" name="Slide Number Placeholder 6"/>
          <p:cNvSpPr>
            <a:spLocks noGrp="1"/>
          </p:cNvSpPr>
          <p:nvPr>
            <p:ph type="sldNum" sz="quarter" idx="14"/>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3141709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Outline: Version B">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BL 2-col"/>
          <p:cNvSpPr>
            <a:spLocks noGrp="1"/>
          </p:cNvSpPr>
          <p:nvPr>
            <p:ph sz="quarter" idx="12" hasCustomPrompt="1"/>
          </p:nvPr>
        </p:nvSpPr>
        <p:spPr>
          <a:xfrm>
            <a:off x="304800" y="1752600"/>
            <a:ext cx="8534400" cy="4603750"/>
          </a:xfrm>
          <a:prstGeom prst="rect">
            <a:avLst/>
          </a:prstGeom>
        </p:spPr>
        <p:txBody>
          <a:bodyPr numCol="2" spcCol="548640"/>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Two-Column</a:t>
            </a:r>
          </a:p>
          <a:p>
            <a:pPr lvl="0"/>
            <a:r>
              <a:rPr lang="en-US"/>
              <a:t>This Outline Has No Sub-lists</a:t>
            </a:r>
          </a:p>
          <a:p>
            <a:pPr lvl="0"/>
            <a:r>
              <a:rPr lang="en-US"/>
              <a:t>This List Is Bulleted</a:t>
            </a:r>
          </a:p>
          <a:p>
            <a:pPr lvl="0"/>
            <a:r>
              <a:rPr lang="en-US"/>
              <a:t>The Outline Slide Has A Footer</a:t>
            </a:r>
          </a:p>
          <a:p>
            <a:pPr lvl="0"/>
            <a:r>
              <a:rPr lang="en-US"/>
              <a:t>Outline Items Usually Have No Ending Punctuation</a:t>
            </a:r>
          </a:p>
          <a:p>
            <a:pPr lvl="0"/>
            <a:r>
              <a:rPr lang="en-US"/>
              <a:t>This is Another Heading</a:t>
            </a:r>
          </a:p>
          <a:p>
            <a:pPr lvl="0"/>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a:p>
            <a:pPr marL="292608" marR="0" lvl="0" indent="-292608" algn="l" defTabSz="914400" rtl="0" eaLnBrk="1" fontAlgn="auto" latinLnBrk="0" hangingPunct="1">
              <a:lnSpc>
                <a:spcPct val="90000"/>
              </a:lnSpc>
              <a:spcBef>
                <a:spcPts val="1000"/>
              </a:spcBef>
              <a:spcAft>
                <a:spcPts val="0"/>
              </a:spcAft>
              <a:buClr>
                <a:schemeClr val="accent2"/>
              </a:buClr>
              <a:buSzTx/>
              <a:buFont typeface="Arial"/>
              <a:buChar char="•"/>
              <a:tabLst/>
              <a:defRPr/>
            </a:pPr>
            <a:r>
              <a:rPr lang="en-US"/>
              <a:t>This is Another Heading</a:t>
            </a:r>
          </a:p>
        </p:txBody>
      </p:sp>
      <p:sp>
        <p:nvSpPr>
          <p:cNvPr id="7" name="Slide Number Placeholder 6"/>
          <p:cNvSpPr>
            <a:spLocks noGrp="1"/>
          </p:cNvSpPr>
          <p:nvPr>
            <p:ph type="sldNum" sz="quarter" idx="14"/>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998342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One-Column</a:t>
            </a:r>
          </a:p>
          <a:p>
            <a:pPr lvl="0"/>
            <a:r>
              <a:rPr lang="en-US"/>
              <a:t>It Is One-Column Only</a:t>
            </a:r>
          </a:p>
          <a:p>
            <a:pPr lvl="0"/>
            <a:r>
              <a:rPr lang="en-US"/>
              <a:t>This Outline Has H1 Headings Only</a:t>
            </a:r>
          </a:p>
          <a:p>
            <a:pPr lvl="0"/>
            <a:r>
              <a:rPr lang="en-US"/>
              <a:t>The Headings Are in Title Case, Matching the </a:t>
            </a:r>
            <a:r>
              <a:rPr lang="en-US" err="1"/>
              <a:t>eText</a:t>
            </a:r>
            <a:r>
              <a:rPr lang="en-US"/>
              <a:t>; This Can Vary by Title</a:t>
            </a:r>
          </a:p>
          <a:p>
            <a:pPr lvl="0"/>
            <a:r>
              <a:rPr lang="en-US"/>
              <a:t>This List Is Numbered</a:t>
            </a:r>
          </a:p>
          <a:p>
            <a:pPr lvl="0"/>
            <a:r>
              <a:rPr lang="en-US"/>
              <a:t>The Outline Slide Has a Footer</a:t>
            </a:r>
          </a:p>
          <a:p>
            <a:pPr lvl="0"/>
            <a:r>
              <a:rPr lang="en-US"/>
              <a:t>Outline Items Usually Have No Ending Punctuation</a:t>
            </a:r>
          </a:p>
        </p:txBody>
      </p:sp>
      <p:sp>
        <p:nvSpPr>
          <p:cNvPr id="7" name="Slide Number Placeholder 6"/>
          <p:cNvSpPr>
            <a:spLocks noGrp="1"/>
          </p:cNvSpPr>
          <p:nvPr>
            <p:ph type="sldNum" sz="quarter" idx="14"/>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3916777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stStyle>
          <a:p>
            <a:pPr lvl="0"/>
            <a:r>
              <a:rPr lang="en-US"/>
              <a:t>1.1	This Is a Sample Outline for One-Column and Double-numbered</a:t>
            </a:r>
          </a:p>
          <a:p>
            <a:pPr lvl="0"/>
            <a:r>
              <a:rPr lang="en-US"/>
              <a:t>1.2	It is One-column Only</a:t>
            </a:r>
          </a:p>
          <a:p>
            <a:pPr lvl="0"/>
            <a:r>
              <a:rPr lang="en-US"/>
              <a:t>1.3	This Outline Has No Sub-lists</a:t>
            </a:r>
          </a:p>
          <a:p>
            <a:pPr lvl="0"/>
            <a:r>
              <a:rPr lang="en-US"/>
              <a:t>1.4	This List Is Double-numbered</a:t>
            </a:r>
          </a:p>
          <a:p>
            <a:pPr lvl="0"/>
            <a:r>
              <a:rPr lang="en-US"/>
              <a:t>1.5	The Outline Slide Has a Footer</a:t>
            </a:r>
          </a:p>
          <a:p>
            <a:pPr lvl="0"/>
            <a:r>
              <a:rPr lang="en-US"/>
              <a:t>10.6	Outline Items Usually Have No Ending Punctuation</a:t>
            </a:r>
          </a:p>
        </p:txBody>
      </p:sp>
    </p:spTree>
    <p:extLst>
      <p:ext uri="{BB962C8B-B14F-4D97-AF65-F5344CB8AC3E}">
        <p14:creationId xmlns:p14="http://schemas.microsoft.com/office/powerpoint/2010/main" val="38389673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Times New Roman" charset="0"/>
                <a:ea typeface="Times New Roman" charset="0"/>
                <a:cs typeface="Times New Roman"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1-Column </a:t>
            </a:r>
          </a:p>
          <a:p>
            <a:pPr lvl="1"/>
            <a:r>
              <a:rPr lang="en-US"/>
              <a:t>It Has H2s</a:t>
            </a:r>
          </a:p>
          <a:p>
            <a:pPr lvl="0"/>
            <a:r>
              <a:rPr lang="en-US"/>
              <a:t>It Is One-column Only</a:t>
            </a:r>
          </a:p>
          <a:p>
            <a:pPr lvl="1"/>
            <a:r>
              <a:rPr lang="en-US"/>
              <a:t>It Will Probably Not Have Art</a:t>
            </a:r>
          </a:p>
          <a:p>
            <a:pPr lvl="0"/>
            <a:r>
              <a:rPr lang="en-US"/>
              <a:t>This Is a Bulleted List</a:t>
            </a:r>
          </a:p>
          <a:p>
            <a:pPr lvl="1"/>
            <a:r>
              <a:rPr lang="en-US"/>
              <a:t>Make Sure That Any Links Included Here, for Any Reason, Have Descriptive Hyperlinks</a:t>
            </a:r>
          </a:p>
          <a:p>
            <a:pPr lvl="0"/>
            <a:r>
              <a:rPr lang="en-US"/>
              <a:t>Outline Items Usually Have No Ending Punctuation</a:t>
            </a:r>
          </a:p>
          <a:p>
            <a:pPr lvl="1"/>
            <a:r>
              <a:rPr lang="en-US"/>
              <a:t>There is a Footer</a:t>
            </a:r>
          </a:p>
        </p:txBody>
      </p:sp>
      <p:sp>
        <p:nvSpPr>
          <p:cNvPr id="4" name="Slide Number Placeholder 3"/>
          <p:cNvSpPr>
            <a:spLocks noGrp="1"/>
          </p:cNvSpPr>
          <p:nvPr>
            <p:ph type="sldNum"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827173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This Is a Sample Outline for One-Column and single number</a:t>
            </a:r>
          </a:p>
          <a:p>
            <a:pPr lvl="1"/>
            <a:r>
              <a:rPr lang="en-US"/>
              <a:t>The H2 Level Does Not Have a Number</a:t>
            </a:r>
          </a:p>
          <a:p>
            <a:pPr lvl="2"/>
            <a:r>
              <a:rPr lang="en-US"/>
              <a:t>One of the Subheadings May Be a Special Feature  </a:t>
            </a:r>
          </a:p>
          <a:p>
            <a:pPr lvl="0"/>
            <a:r>
              <a:rPr lang="en-US"/>
              <a:t>This Outline Has Two Levels</a:t>
            </a:r>
          </a:p>
          <a:p>
            <a:pPr lvl="1"/>
            <a:r>
              <a:rPr lang="en-US"/>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a:t>Special Feature</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8719883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vl2pPr marL="1143000" indent="-292608">
              <a:buClr>
                <a:schemeClr val="accent2"/>
              </a:buClr>
              <a:defRPr sz="2400" b="0" i="0" baseline="0">
                <a:latin typeface="Times New Roman" charset="0"/>
                <a:ea typeface="Times New Roman" charset="0"/>
                <a:cs typeface="Times New Roman"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1.1	This Is a Sample Outline for One-Column and Double-numbered</a:t>
            </a:r>
          </a:p>
          <a:p>
            <a:pPr lvl="1"/>
            <a:r>
              <a:rPr lang="en-US"/>
              <a:t>The H2 Level Does Not Have a Number</a:t>
            </a:r>
          </a:p>
          <a:p>
            <a:pPr lvl="2"/>
            <a:r>
              <a:rPr lang="en-US"/>
              <a:t>One of the Subheadings May Be a Special Feature </a:t>
            </a:r>
          </a:p>
          <a:p>
            <a:pPr lvl="0"/>
            <a:r>
              <a:rPr lang="en-US"/>
              <a:t>10.2	This Outline Has Two Levels</a:t>
            </a:r>
          </a:p>
          <a:p>
            <a:pPr lvl="1"/>
            <a:r>
              <a:rPr lang="en-US"/>
              <a:t>Outline Items Usually Have No Ending Punctuation</a:t>
            </a:r>
          </a:p>
          <a:p>
            <a:pPr lvl="2"/>
            <a:r>
              <a:rPr lang="en-US"/>
              <a:t>Special Feature </a:t>
            </a:r>
          </a:p>
        </p:txBody>
      </p:sp>
      <p:sp>
        <p:nvSpPr>
          <p:cNvPr id="4" name="Slide Number Placeholder 3"/>
          <p:cNvSpPr>
            <a:spLocks noGrp="1"/>
          </p:cNvSpPr>
          <p:nvPr>
            <p:ph type="sldNum"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709417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This Is a Sample Outline with No Numbers and One-column</a:t>
            </a:r>
          </a:p>
          <a:p>
            <a:pPr lvl="1"/>
            <a:r>
              <a:rPr lang="en-US"/>
              <a:t>The H2 Level Does Not Have a Number</a:t>
            </a:r>
          </a:p>
          <a:p>
            <a:pPr lvl="2"/>
            <a:r>
              <a:rPr lang="en-US"/>
              <a:t>One of the Subheadings May Be a Special Feature  </a:t>
            </a:r>
          </a:p>
          <a:p>
            <a:pPr lvl="0"/>
            <a:r>
              <a:rPr lang="en-US"/>
              <a:t>This Outline Has Two Levels</a:t>
            </a:r>
          </a:p>
          <a:p>
            <a:pPr lvl="1"/>
            <a:r>
              <a:rPr lang="en-US"/>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a:t>Special Feature</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26026267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1.1	This Is a Sample Outline for Two-Column and Double-numbered</a:t>
            </a:r>
          </a:p>
          <a:p>
            <a:pPr lvl="0"/>
            <a:r>
              <a:rPr lang="en-US"/>
              <a:t>1.2	It is Two-column </a:t>
            </a:r>
          </a:p>
          <a:p>
            <a:pPr lvl="0"/>
            <a:r>
              <a:rPr lang="en-US"/>
              <a:t>1.3	This Outline Has No Sub-lists</a:t>
            </a:r>
          </a:p>
          <a:p>
            <a:pPr lvl="0"/>
            <a:r>
              <a:rPr lang="en-US"/>
              <a:t>1.4	This List Is Double-numbered</a:t>
            </a:r>
          </a:p>
          <a:p>
            <a:pPr lvl="0"/>
            <a:r>
              <a:rPr lang="en-US"/>
              <a:t>1.5	The Outline Slide Has a Footer</a:t>
            </a:r>
          </a:p>
          <a:p>
            <a:pPr lvl="0"/>
            <a:r>
              <a:rPr lang="en-US"/>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1.10	Another Heading</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7073423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Outline: Version F2 (2 text boxes)">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1"/>
          <p:cNvSpPr>
            <a:spLocks noGrp="1"/>
          </p:cNvSpPr>
          <p:nvPr>
            <p:ph sz="quarter" idx="14" hasCustomPrompt="1"/>
          </p:nvPr>
        </p:nvSpPr>
        <p:spPr>
          <a:xfrm>
            <a:off x="304800"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1.1	This Is a Sample Outline for Two-Column (2 Boxes) and Double-numbered</a:t>
            </a:r>
          </a:p>
          <a:p>
            <a:pPr lvl="0"/>
            <a:r>
              <a:rPr lang="en-US"/>
              <a:t>1.2	It is Two-column </a:t>
            </a:r>
          </a:p>
          <a:p>
            <a:pPr lvl="0"/>
            <a:r>
              <a:rPr lang="en-US"/>
              <a:t>1.3	This Outline Has No Sub-lists</a:t>
            </a:r>
          </a:p>
          <a:p>
            <a:pPr lvl="0"/>
            <a:r>
              <a:rPr lang="en-US"/>
              <a:t>1.4	This List Is Double-numbered</a:t>
            </a:r>
          </a:p>
        </p:txBody>
      </p:sp>
      <p:sp>
        <p:nvSpPr>
          <p:cNvPr id="7" name="COBNL2"/>
          <p:cNvSpPr>
            <a:spLocks noGrp="1"/>
          </p:cNvSpPr>
          <p:nvPr>
            <p:ph sz="quarter" idx="15" hasCustomPrompt="1"/>
          </p:nvPr>
        </p:nvSpPr>
        <p:spPr>
          <a:xfrm>
            <a:off x="4767262" y="1752600"/>
            <a:ext cx="4038600" cy="4419600"/>
          </a:xfrm>
          <a:prstGeom prst="rect">
            <a:avLst/>
          </a:prstGeom>
        </p:spPr>
        <p:txBody>
          <a:bodyPr numCol="1"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1.5	The Outline Slide Has a Footer</a:t>
            </a:r>
          </a:p>
          <a:p>
            <a:pPr lvl="0"/>
            <a:r>
              <a:rPr lang="en-US"/>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1.9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1.10	Another Heading</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
        <p:nvSpPr>
          <p:cNvPr id="9" name="TextBox 8"/>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Times New Roman" charset="0"/>
                <a:ea typeface="Times New Roman" charset="0"/>
                <a:cs typeface="Times New Roman" charset="0"/>
              </a:rPr>
              <a:t>Copyright ©2018 John Wiley &amp; Sons, Inc.</a:t>
            </a:r>
          </a:p>
        </p:txBody>
      </p:sp>
      <p:sp>
        <p:nvSpPr>
          <p:cNvPr id="10"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2858062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Outline: Version G">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7"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520700" indent="-508000">
              <a:spcBef>
                <a:spcPts val="2000"/>
              </a:spcBef>
              <a:buNone/>
              <a:tabLst/>
              <a:defRPr sz="2800" b="0" i="0" baseline="0">
                <a:solidFill>
                  <a:schemeClr val="accent2"/>
                </a:solidFill>
                <a:latin typeface="Times New Roman" charset="0"/>
                <a:ea typeface="Times New Roman" charset="0"/>
                <a:cs typeface="Times New Roman" charset="0"/>
              </a:defRPr>
            </a:lvl2pPr>
            <a:lvl3pPr marL="635000" marR="0" indent="-395288" algn="l" defTabSz="914400" rtl="0" eaLnBrk="1" fontAlgn="auto" latinLnBrk="0" hangingPunct="1">
              <a:lnSpc>
                <a:spcPct val="90000"/>
              </a:lnSpc>
              <a:spcBef>
                <a:spcPts val="1000"/>
              </a:spcBef>
              <a:spcAft>
                <a:spcPts val="0"/>
              </a:spcAft>
              <a:buClr>
                <a:schemeClr val="accent2"/>
              </a:buClr>
              <a:buSzTx/>
              <a:buFont typeface="+mj-lt"/>
              <a:buAutoNum type="arabicPeriod"/>
              <a:tabLst/>
              <a:defRPr sz="2800" b="0" i="0">
                <a:solidFill>
                  <a:schemeClr val="tx1"/>
                </a:solidFill>
                <a:latin typeface="Times New Roman" charset="0"/>
                <a:ea typeface="Times New Roman" charset="0"/>
                <a:cs typeface="Times New Roman" charset="0"/>
              </a:defRPr>
            </a:lvl3pPr>
          </a:lstStyle>
          <a:p>
            <a:pPr lvl="0"/>
            <a:r>
              <a:rPr lang="en-US"/>
              <a:t>This Is a Sample Outline with No Numbers</a:t>
            </a:r>
          </a:p>
          <a:p>
            <a:pPr lvl="1"/>
            <a:r>
              <a:rPr lang="en-US"/>
              <a:t>Learning Objective</a:t>
            </a:r>
          </a:p>
          <a:p>
            <a:pPr lvl="2"/>
            <a:r>
              <a:rPr lang="en-US"/>
              <a:t>Describe what racial &amp; ethnic group make up Latin America.</a:t>
            </a:r>
          </a:p>
          <a:p>
            <a:pPr lvl="2"/>
            <a:r>
              <a:rPr lang="en-US"/>
              <a:t>Explain Latin American agricultural systems.</a:t>
            </a:r>
          </a:p>
          <a:p>
            <a:pPr lvl="2"/>
            <a:r>
              <a:rPr lang="en-US"/>
              <a:t>Critically evaluate models of biodiversity conservation in the Latin American context.</a:t>
            </a:r>
          </a:p>
        </p:txBody>
      </p:sp>
      <p:sp>
        <p:nvSpPr>
          <p:cNvPr id="3" name="Slide Number Placeholder 2"/>
          <p:cNvSpPr>
            <a:spLocks noGrp="1"/>
          </p:cNvSpPr>
          <p:nvPr>
            <p:ph type="sldNum" sz="quarter" idx="10"/>
          </p:nvPr>
        </p:nvSpPr>
        <p:spPr/>
        <p:txBody>
          <a:bodyPr/>
          <a:lstStyle>
            <a:lvl1pPr>
              <a:defRPr>
                <a:latin typeface="Times New Roman" charset="0"/>
                <a:ea typeface="Times New Roman" charset="0"/>
                <a:cs typeface="Times New Roman"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2401158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Outline: Version C1 (single#)">
    <p:spTree>
      <p:nvGrpSpPr>
        <p:cNvPr id="1" name=""/>
        <p:cNvGrpSpPr/>
        <p:nvPr/>
      </p:nvGrpSpPr>
      <p:grpSpPr>
        <a:xfrm>
          <a:off x="0" y="0"/>
          <a:ext cx="0" cy="0"/>
          <a:chOff x="0" y="0"/>
          <a:chExt cx="0" cy="0"/>
        </a:xfrm>
      </p:grpSpPr>
      <p:sp>
        <p:nvSpPr>
          <p:cNvPr id="8"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2" hasCustomPrompt="1"/>
          </p:nvPr>
        </p:nvSpPr>
        <p:spPr>
          <a:xfrm>
            <a:off x="304800" y="1752600"/>
            <a:ext cx="8534400" cy="4495800"/>
          </a:xfrm>
          <a:prstGeom prst="rect">
            <a:avLst/>
          </a:prstGeom>
        </p:spPr>
        <p:txBody>
          <a:bodyPr/>
          <a:lstStyle>
            <a:lvl1pPr marL="514350" indent="-514350">
              <a:buClr>
                <a:schemeClr val="accent2"/>
              </a:buClr>
              <a:buFont typeface="+mj-lt"/>
              <a:buAutoNum type="arabicPeriod"/>
              <a:defRPr sz="2800" b="0" i="0" baseline="0">
                <a:latin typeface="Times New Roman" charset="0"/>
                <a:ea typeface="Times New Roman" charset="0"/>
                <a:cs typeface="Times New Roman" charset="0"/>
              </a:defRPr>
            </a:lvl1pPr>
            <a:lvl2pPr>
              <a:defRPr sz="2800" b="0" i="0">
                <a:latin typeface="Source Sans Pro" charset="0"/>
                <a:ea typeface="Source Sans Pro" charset="0"/>
                <a:cs typeface="Source Sans Pro"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One-Column</a:t>
            </a:r>
          </a:p>
          <a:p>
            <a:pPr lvl="0"/>
            <a:r>
              <a:rPr lang="en-US"/>
              <a:t>It Is One-Column Only</a:t>
            </a:r>
          </a:p>
          <a:p>
            <a:pPr lvl="0"/>
            <a:r>
              <a:rPr lang="en-US"/>
              <a:t>This Outline Has H1 Headings Only</a:t>
            </a:r>
          </a:p>
          <a:p>
            <a:pPr lvl="0"/>
            <a:r>
              <a:rPr lang="en-US"/>
              <a:t>The Headings Are in Title Case, Matching the </a:t>
            </a:r>
            <a:r>
              <a:rPr lang="en-US" err="1"/>
              <a:t>eText</a:t>
            </a:r>
            <a:r>
              <a:rPr lang="en-US"/>
              <a:t>; This Can Vary by Title</a:t>
            </a:r>
          </a:p>
          <a:p>
            <a:pPr lvl="0"/>
            <a:r>
              <a:rPr lang="en-US"/>
              <a:t>This List Is Numbered</a:t>
            </a:r>
          </a:p>
          <a:p>
            <a:pPr lvl="0"/>
            <a:r>
              <a:rPr lang="en-US"/>
              <a:t>The Outline Slide Has a Footer</a:t>
            </a:r>
          </a:p>
          <a:p>
            <a:pPr lvl="0"/>
            <a:r>
              <a:rPr lang="en-US"/>
              <a:t>Outline Items Usually Have No Ending Punctuation</a:t>
            </a:r>
          </a:p>
        </p:txBody>
      </p:sp>
      <p:sp>
        <p:nvSpPr>
          <p:cNvPr id="7" name="Slide Number Placeholder 6"/>
          <p:cNvSpPr>
            <a:spLocks noGrp="1"/>
          </p:cNvSpPr>
          <p:nvPr>
            <p:ph type="sldNum" sz="quarter" idx="14"/>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2" name="Footer Placeholder 1"/>
          <p:cNvSpPr>
            <a:spLocks noGrp="1"/>
          </p:cNvSpPr>
          <p:nvPr>
            <p:ph type="ftr" sz="quarter" idx="13"/>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4308298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2954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Tree>
    <p:extLst>
      <p:ext uri="{BB962C8B-B14F-4D97-AF65-F5344CB8AC3E}">
        <p14:creationId xmlns:p14="http://schemas.microsoft.com/office/powerpoint/2010/main" val="35060001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76200" y="586740"/>
            <a:ext cx="7458369" cy="975360"/>
          </a:xfrm>
          <a:prstGeom prst="rect">
            <a:avLst/>
          </a:prstGeom>
        </p:spPr>
        <p:txBody>
          <a:bodyPr>
            <a:normAutofit/>
          </a:bodyPr>
          <a:lstStyle>
            <a:lvl1pPr>
              <a:defRPr sz="3600" b="0" i="0">
                <a:solidFill>
                  <a:schemeClr val="bg2"/>
                </a:solidFill>
                <a:latin typeface="Calibri" panose="020F0502020204030204" pitchFamily="34" charset="0"/>
                <a:ea typeface="Calibri" panose="020F0502020204030204" pitchFamily="34" charset="0"/>
                <a:cs typeface="Calibri" panose="020F0502020204030204" pitchFamily="34" charset="0"/>
              </a:defRPr>
            </a:lvl1pPr>
          </a:lstStyle>
          <a:p>
            <a:endParaRPr lang="en-US"/>
          </a:p>
        </p:txBody>
      </p:sp>
      <p:sp>
        <p:nvSpPr>
          <p:cNvPr id="13" name="Contents"/>
          <p:cNvSpPr>
            <a:spLocks noGrp="1"/>
          </p:cNvSpPr>
          <p:nvPr>
            <p:ph sz="quarter" idx="10" hasCustomPrompt="1"/>
          </p:nvPr>
        </p:nvSpPr>
        <p:spPr>
          <a:xfrm>
            <a:off x="304800" y="17526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3479595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7526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7" name="Contents">
            <a:extLst>
              <a:ext uri="{FF2B5EF4-FFF2-40B4-BE49-F238E27FC236}">
                <a16:creationId xmlns:a16="http://schemas.microsoft.com/office/drawing/2014/main" id="{58915091-4A42-4875-A059-BBDD6BF07A27}"/>
              </a:ext>
            </a:extLst>
          </p:cNvPr>
          <p:cNvSpPr>
            <a:spLocks noGrp="1"/>
          </p:cNvSpPr>
          <p:nvPr>
            <p:ph sz="quarter" idx="12" hasCustomPrompt="1"/>
          </p:nvPr>
        </p:nvSpPr>
        <p:spPr>
          <a:xfrm>
            <a:off x="304800" y="25908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8" name="Contents">
            <a:extLst>
              <a:ext uri="{FF2B5EF4-FFF2-40B4-BE49-F238E27FC236}">
                <a16:creationId xmlns:a16="http://schemas.microsoft.com/office/drawing/2014/main" id="{DD869B20-6187-44DD-851F-F57626EC470A}"/>
              </a:ext>
            </a:extLst>
          </p:cNvPr>
          <p:cNvSpPr>
            <a:spLocks noGrp="1"/>
          </p:cNvSpPr>
          <p:nvPr>
            <p:ph sz="quarter" idx="13" hasCustomPrompt="1"/>
          </p:nvPr>
        </p:nvSpPr>
        <p:spPr>
          <a:xfrm>
            <a:off x="304800" y="34290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9" name="Contents">
            <a:extLst>
              <a:ext uri="{FF2B5EF4-FFF2-40B4-BE49-F238E27FC236}">
                <a16:creationId xmlns:a16="http://schemas.microsoft.com/office/drawing/2014/main" id="{3CE635A8-496B-4B1E-80AC-81D28A59E921}"/>
              </a:ext>
            </a:extLst>
          </p:cNvPr>
          <p:cNvSpPr>
            <a:spLocks noGrp="1"/>
          </p:cNvSpPr>
          <p:nvPr>
            <p:ph sz="quarter" idx="14" hasCustomPrompt="1"/>
          </p:nvPr>
        </p:nvSpPr>
        <p:spPr>
          <a:xfrm>
            <a:off x="304800" y="42672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0" name="Contents">
            <a:extLst>
              <a:ext uri="{FF2B5EF4-FFF2-40B4-BE49-F238E27FC236}">
                <a16:creationId xmlns:a16="http://schemas.microsoft.com/office/drawing/2014/main" id="{0304BEA9-2F94-4766-820C-5B7D571F8859}"/>
              </a:ext>
            </a:extLst>
          </p:cNvPr>
          <p:cNvSpPr>
            <a:spLocks noGrp="1"/>
          </p:cNvSpPr>
          <p:nvPr>
            <p:ph sz="quarter" idx="15" hasCustomPrompt="1"/>
          </p:nvPr>
        </p:nvSpPr>
        <p:spPr>
          <a:xfrm>
            <a:off x="304800" y="51054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4" name="Contents">
            <a:extLst>
              <a:ext uri="{FF2B5EF4-FFF2-40B4-BE49-F238E27FC236}">
                <a16:creationId xmlns:a16="http://schemas.microsoft.com/office/drawing/2014/main" id="{2D63A0E9-1EC4-4B06-9710-8B8E696F3C43}"/>
              </a:ext>
            </a:extLst>
          </p:cNvPr>
          <p:cNvSpPr>
            <a:spLocks noGrp="1"/>
          </p:cNvSpPr>
          <p:nvPr>
            <p:ph sz="quarter" idx="16" hasCustomPrompt="1"/>
          </p:nvPr>
        </p:nvSpPr>
        <p:spPr>
          <a:xfrm>
            <a:off x="304800" y="54864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5" name="Contents">
            <a:extLst>
              <a:ext uri="{FF2B5EF4-FFF2-40B4-BE49-F238E27FC236}">
                <a16:creationId xmlns:a16="http://schemas.microsoft.com/office/drawing/2014/main" id="{58F0E0E1-4D7E-4510-A7A1-8F8900AF2A41}"/>
              </a:ext>
            </a:extLst>
          </p:cNvPr>
          <p:cNvSpPr>
            <a:spLocks noGrp="1"/>
          </p:cNvSpPr>
          <p:nvPr>
            <p:ph sz="quarter" idx="17" hasCustomPrompt="1"/>
          </p:nvPr>
        </p:nvSpPr>
        <p:spPr>
          <a:xfrm>
            <a:off x="304800" y="57912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7" name="Contents">
            <a:extLst>
              <a:ext uri="{FF2B5EF4-FFF2-40B4-BE49-F238E27FC236}">
                <a16:creationId xmlns:a16="http://schemas.microsoft.com/office/drawing/2014/main" id="{1A2BA70E-A1B5-40D1-808C-ABD9ABA861E6}"/>
              </a:ext>
            </a:extLst>
          </p:cNvPr>
          <p:cNvSpPr>
            <a:spLocks noGrp="1"/>
          </p:cNvSpPr>
          <p:nvPr>
            <p:ph sz="quarter" idx="19" hasCustomPrompt="1"/>
          </p:nvPr>
        </p:nvSpPr>
        <p:spPr>
          <a:xfrm>
            <a:off x="609600" y="60960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6" name="Contents">
            <a:extLst>
              <a:ext uri="{FF2B5EF4-FFF2-40B4-BE49-F238E27FC236}">
                <a16:creationId xmlns:a16="http://schemas.microsoft.com/office/drawing/2014/main" id="{0F83190F-4A7A-4F8A-A4E2-DD1417037E6C}"/>
              </a:ext>
            </a:extLst>
          </p:cNvPr>
          <p:cNvSpPr>
            <a:spLocks noGrp="1"/>
          </p:cNvSpPr>
          <p:nvPr>
            <p:ph sz="quarter" idx="18" hasCustomPrompt="1"/>
          </p:nvPr>
        </p:nvSpPr>
        <p:spPr>
          <a:xfrm>
            <a:off x="457200" y="5943600"/>
            <a:ext cx="8534400" cy="7620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B11116"/>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4" name="Content Placeholder 3">
            <a:extLst>
              <a:ext uri="{FF2B5EF4-FFF2-40B4-BE49-F238E27FC236}">
                <a16:creationId xmlns:a16="http://schemas.microsoft.com/office/drawing/2014/main" id="{71F2E380-7978-466D-A49F-2CA4E1D2675D}"/>
              </a:ext>
            </a:extLst>
          </p:cNvPr>
          <p:cNvSpPr>
            <a:spLocks noGrp="1"/>
          </p:cNvSpPr>
          <p:nvPr>
            <p:ph sz="quarter" idx="20" hasCustomPrompt="1"/>
          </p:nvPr>
        </p:nvSpPr>
        <p:spPr>
          <a:xfrm>
            <a:off x="295743" y="6438900"/>
            <a:ext cx="1169987" cy="257175"/>
          </a:xfrm>
          <a:prstGeom prst="rect">
            <a:avLst/>
          </a:prstGeom>
        </p:spPr>
        <p:txBody>
          <a:bodyPr/>
          <a:lstStyle>
            <a:lvl1pPr>
              <a:defRPr lang="en-US" sz="1200" smtClean="0"/>
            </a:lvl1pPr>
            <a:lvl2pPr>
              <a:defRPr lang="en-US" smtClean="0"/>
            </a:lvl2pPr>
            <a:lvl3pPr>
              <a:defRPr lang="en-US" smtClean="0"/>
            </a:lvl3pPr>
            <a:lvl4pPr>
              <a:defRPr lang="en-US" smtClean="0"/>
            </a:lvl4pPr>
            <a:lvl5pPr>
              <a:defRPr lang="en-US"/>
            </a:lvl5pPr>
          </a:lstStyle>
          <a:p>
            <a:pPr marL="0" lvl="0" indent="0">
              <a:buNone/>
            </a:pPr>
            <a:r>
              <a:rPr lang="en-US"/>
              <a:t>Object</a:t>
            </a:r>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17501487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752600"/>
            <a:ext cx="8534400" cy="533400"/>
          </a:xfrm>
          <a:prstGeom prst="rect">
            <a:avLst/>
          </a:prstGeom>
        </p:spPr>
        <p:txBody>
          <a:bodyPr/>
          <a:lstStyle>
            <a:lvl1pPr marL="457200" indent="-457200" algn="l">
              <a:lnSpc>
                <a:spcPct val="100000"/>
              </a:lnSpc>
              <a:spcBef>
                <a:spcPts val="624"/>
              </a:spcBef>
              <a:buClr>
                <a:srgbClr val="B11116"/>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rgbClr val="C00000"/>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©2018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4" name="Content Placeholder 3">
            <a:extLst>
              <a:ext uri="{FF2B5EF4-FFF2-40B4-BE49-F238E27FC236}">
                <a16:creationId xmlns:a16="http://schemas.microsoft.com/office/drawing/2014/main" id="{9C5F9957-1560-4A8E-98D3-0418F97BCE24}"/>
              </a:ext>
            </a:extLst>
          </p:cNvPr>
          <p:cNvSpPr>
            <a:spLocks noGrp="1"/>
          </p:cNvSpPr>
          <p:nvPr>
            <p:ph sz="quarter" idx="11"/>
          </p:nvPr>
        </p:nvSpPr>
        <p:spPr>
          <a:xfrm>
            <a:off x="295275" y="3886200"/>
            <a:ext cx="8526463" cy="1981200"/>
          </a:xfrm>
          <a:prstGeom prst="rect">
            <a:avLst/>
          </a:prstGeom>
        </p:spPr>
        <p:txBody>
          <a:bodyPr/>
          <a:lstStyle>
            <a:lvl1pPr marL="457200" indent="-457200">
              <a:buClr>
                <a:schemeClr val="accent2"/>
              </a:buClr>
              <a:defRPr/>
            </a:lvl1pPr>
            <a:lvl2pPr marL="914400" indent="-457200">
              <a:buClr>
                <a:schemeClr val="accent2"/>
              </a:buClr>
              <a:buSzPct val="80000"/>
              <a:buFont typeface="Courier New" panose="02070309020205020404" pitchFamily="49" charset="0"/>
              <a:buChar char="o"/>
              <a:defRPr/>
            </a:lvl2pPr>
            <a:lvl3pPr marL="1371600" indent="-457200">
              <a:buClr>
                <a:schemeClr val="accent2"/>
              </a:buClr>
              <a:buSzPct val="80000"/>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5519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lus image, figure title, caption, and source">
    <p:spTree>
      <p:nvGrpSpPr>
        <p:cNvPr id="1" name=""/>
        <p:cNvGrpSpPr/>
        <p:nvPr/>
      </p:nvGrpSpPr>
      <p:grpSpPr>
        <a:xfrm>
          <a:off x="0" y="0"/>
          <a:ext cx="0" cy="0"/>
          <a:chOff x="0" y="0"/>
          <a:chExt cx="0" cy="0"/>
        </a:xfrm>
      </p:grpSpPr>
      <p:sp>
        <p:nvSpPr>
          <p:cNvPr id="6" name="Picture Placeholder 4"/>
          <p:cNvSpPr>
            <a:spLocks noGrp="1"/>
          </p:cNvSpPr>
          <p:nvPr>
            <p:ph sz="quarter" idx="16" hasCustomPrompt="1"/>
          </p:nvPr>
        </p:nvSpPr>
        <p:spPr>
          <a:xfrm>
            <a:off x="2965214" y="2362201"/>
            <a:ext cx="3058189" cy="1363133"/>
          </a:xfrm>
          <a:prstGeom prst="rect">
            <a:avLst/>
          </a:prstGeom>
        </p:spPr>
        <p:txBody>
          <a:bodyPr/>
          <a:lstStyle>
            <a:lvl1pPr marL="0" indent="0">
              <a:buNone/>
              <a:defRPr sz="2489" b="0" i="0">
                <a:latin typeface="+mn-lt"/>
                <a:ea typeface="Calibri" charset="0"/>
                <a:cs typeface="Calibri" charset="0"/>
              </a:defRPr>
            </a:lvl1pPr>
          </a:lstStyle>
          <a:p>
            <a:pPr lvl="0"/>
            <a:r>
              <a:rPr lang="en-US"/>
              <a:t>Click to add image</a:t>
            </a:r>
          </a:p>
        </p:txBody>
      </p:sp>
      <p:sp>
        <p:nvSpPr>
          <p:cNvPr id="7" name="Figure title"/>
          <p:cNvSpPr>
            <a:spLocks noGrp="1"/>
          </p:cNvSpPr>
          <p:nvPr>
            <p:ph sz="quarter" idx="15" hasCustomPrompt="1"/>
          </p:nvPr>
        </p:nvSpPr>
        <p:spPr>
          <a:xfrm>
            <a:off x="380060" y="1692275"/>
            <a:ext cx="8534400" cy="425450"/>
          </a:xfrm>
          <a:prstGeom prst="rect">
            <a:avLst/>
          </a:prstGeom>
        </p:spPr>
        <p:txBody>
          <a:bodyPr/>
          <a:lstStyle>
            <a:lvl1pPr marL="0" indent="0" algn="ctr">
              <a:spcBef>
                <a:spcPts val="889"/>
              </a:spcBef>
              <a:buClr>
                <a:srgbClr val="B11116"/>
              </a:buClr>
              <a:buFont typeface="Arial" panose="020B0604020202020204" pitchFamily="34" charset="0"/>
              <a:buNone/>
              <a:defRPr sz="1778" b="0" i="0" baseline="0">
                <a:solidFill>
                  <a:schemeClr val="tx1"/>
                </a:solidFill>
                <a:latin typeface="+mn-lt"/>
                <a:ea typeface="Calibri" charset="0"/>
                <a:cs typeface="Calibri" charset="0"/>
              </a:defRPr>
            </a:lvl1pPr>
            <a:lvl2pPr marL="714031" indent="-400761">
              <a:spcBef>
                <a:spcPts val="889"/>
              </a:spcBef>
              <a:buFont typeface="+mj-lt"/>
              <a:buAutoNum type="alphaLcPeriod"/>
              <a:tabLst/>
              <a:defRPr sz="2489" b="0" i="0" baseline="0">
                <a:solidFill>
                  <a:schemeClr val="tx1"/>
                </a:solidFill>
                <a:latin typeface="Source Sans Pro" charset="0"/>
                <a:ea typeface="Source Sans Pro" charset="0"/>
                <a:cs typeface="Source Sans Pro" charset="0"/>
              </a:defRPr>
            </a:lvl2pPr>
          </a:lstStyle>
          <a:p>
            <a:pPr lvl="0"/>
            <a:r>
              <a:rPr lang="en-US" sz="1778"/>
              <a:t>Click to add figure title</a:t>
            </a:r>
          </a:p>
          <a:p>
            <a:pPr lvl="0"/>
            <a:endParaRPr lang="en-US"/>
          </a:p>
        </p:txBody>
      </p:sp>
      <p:sp>
        <p:nvSpPr>
          <p:cNvPr id="8" name="TextBox 7"/>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9"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3" name="Table Placeholder 2"/>
          <p:cNvSpPr>
            <a:spLocks noGrp="1"/>
          </p:cNvSpPr>
          <p:nvPr>
            <p:ph type="tbl" sz="quarter" idx="17"/>
          </p:nvPr>
        </p:nvSpPr>
        <p:spPr>
          <a:xfrm>
            <a:off x="6728178" y="2497138"/>
            <a:ext cx="2106789" cy="1320800"/>
          </a:xfrm>
          <a:prstGeom prst="rect">
            <a:avLst/>
          </a:prstGeom>
        </p:spPr>
        <p:txBody>
          <a:bodyPr/>
          <a:lstStyle>
            <a:lvl1pPr marL="0" indent="0">
              <a:buNone/>
              <a:defRPr/>
            </a:lvl1pPr>
          </a:lstStyle>
          <a:p>
            <a:endParaRPr lang="en-US"/>
          </a:p>
        </p:txBody>
      </p:sp>
      <p:sp>
        <p:nvSpPr>
          <p:cNvPr id="4" name="Title 3"/>
          <p:cNvSpPr>
            <a:spLocks noGrp="1"/>
          </p:cNvSpPr>
          <p:nvPr>
            <p:ph type="title"/>
          </p:nvPr>
        </p:nvSpPr>
        <p:spPr>
          <a:xfrm>
            <a:off x="281354" y="457200"/>
            <a:ext cx="8534400" cy="1141412"/>
          </a:xfrm>
        </p:spPr>
        <p:txBody>
          <a:bodyPr>
            <a:normAutofit/>
          </a:bodyPr>
          <a:lstStyle>
            <a:lvl1pPr>
              <a:defRPr sz="3600"/>
            </a:lvl1pPr>
          </a:lstStyle>
          <a:p>
            <a:r>
              <a:rPr lang="en-US"/>
              <a:t>Click to edit Master title style</a:t>
            </a:r>
          </a:p>
        </p:txBody>
      </p:sp>
      <p:sp>
        <p:nvSpPr>
          <p:cNvPr id="11" name="Content Placeholder 10"/>
          <p:cNvSpPr>
            <a:spLocks noGrp="1"/>
          </p:cNvSpPr>
          <p:nvPr>
            <p:ph sz="quarter" idx="18"/>
          </p:nvPr>
        </p:nvSpPr>
        <p:spPr>
          <a:xfrm>
            <a:off x="579968" y="4183063"/>
            <a:ext cx="8334022" cy="1041400"/>
          </a:xfrm>
          <a:prstGeom prst="rect">
            <a:avLst/>
          </a:prstGeom>
        </p:spPr>
        <p:txBody>
          <a:bodyPr/>
          <a:lstStyle>
            <a:lvl1pPr>
              <a:lnSpc>
                <a:spcPct val="100000"/>
              </a:lnSpc>
              <a:spcBef>
                <a:spcPts val="624"/>
              </a:spcBef>
              <a:buClr>
                <a:srgbClr val="B11116"/>
              </a:buClr>
              <a:defRPr/>
            </a:lvl1pPr>
          </a:lstStyle>
          <a:p>
            <a:pPr lvl="0"/>
            <a:endParaRPr lang="en-US"/>
          </a:p>
        </p:txBody>
      </p:sp>
      <p:sp>
        <p:nvSpPr>
          <p:cNvPr id="5" name="Picture Placeholder 4"/>
          <p:cNvSpPr>
            <a:spLocks noGrp="1"/>
          </p:cNvSpPr>
          <p:nvPr>
            <p:ph type="pic" sz="quarter" idx="19"/>
          </p:nvPr>
        </p:nvSpPr>
        <p:spPr>
          <a:xfrm>
            <a:off x="300567" y="2298700"/>
            <a:ext cx="2548467" cy="1265238"/>
          </a:xfrm>
          <a:prstGeom prst="rect">
            <a:avLst/>
          </a:prstGeom>
        </p:spPr>
        <p:txBody>
          <a:bodyPr/>
          <a:lstStyle/>
          <a:p>
            <a:endParaRPr lang="en-US"/>
          </a:p>
        </p:txBody>
      </p:sp>
      <p:sp>
        <p:nvSpPr>
          <p:cNvPr id="12" name="Picture Placeholder 11"/>
          <p:cNvSpPr>
            <a:spLocks noGrp="1"/>
          </p:cNvSpPr>
          <p:nvPr>
            <p:ph type="pic" sz="quarter" idx="20"/>
          </p:nvPr>
        </p:nvSpPr>
        <p:spPr>
          <a:xfrm>
            <a:off x="478368" y="3657601"/>
            <a:ext cx="1854200" cy="631825"/>
          </a:xfrm>
          <a:prstGeom prst="rect">
            <a:avLst/>
          </a:prstGeom>
        </p:spPr>
        <p:txBody>
          <a:bodyPr/>
          <a:lstStyle/>
          <a:p>
            <a:endParaRPr lang="en-US"/>
          </a:p>
        </p:txBody>
      </p:sp>
      <p:sp>
        <p:nvSpPr>
          <p:cNvPr id="10" name="Content Placeholder 9"/>
          <p:cNvSpPr>
            <a:spLocks noGrp="1"/>
          </p:cNvSpPr>
          <p:nvPr>
            <p:ph sz="quarter" idx="21"/>
          </p:nvPr>
        </p:nvSpPr>
        <p:spPr>
          <a:xfrm>
            <a:off x="579968" y="5407025"/>
            <a:ext cx="3810000" cy="685800"/>
          </a:xfrm>
          <a:prstGeom prst="rect">
            <a:avLst/>
          </a:prstGeom>
        </p:spPr>
        <p:txBody>
          <a:bodyPr/>
          <a:lstStyle/>
          <a:p>
            <a:pPr lvl="0"/>
            <a:endParaRPr lang="en-US"/>
          </a:p>
        </p:txBody>
      </p:sp>
      <p:sp>
        <p:nvSpPr>
          <p:cNvPr id="13" name="Content Placeholder 12">
            <a:extLst>
              <a:ext uri="{FF2B5EF4-FFF2-40B4-BE49-F238E27FC236}">
                <a16:creationId xmlns:a16="http://schemas.microsoft.com/office/drawing/2014/main" id="{7B87F3B8-4D51-42A0-884F-DBA69811E018}"/>
              </a:ext>
            </a:extLst>
          </p:cNvPr>
          <p:cNvSpPr>
            <a:spLocks noGrp="1"/>
          </p:cNvSpPr>
          <p:nvPr>
            <p:ph sz="quarter" idx="22"/>
          </p:nvPr>
        </p:nvSpPr>
        <p:spPr>
          <a:xfrm>
            <a:off x="5867400" y="5407025"/>
            <a:ext cx="2895600" cy="68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1">
            <a:extLst>
              <a:ext uri="{FF2B5EF4-FFF2-40B4-BE49-F238E27FC236}">
                <a16:creationId xmlns:a16="http://schemas.microsoft.com/office/drawing/2014/main" id="{FBA3E100-6354-4F60-B216-877F69A22A66}"/>
              </a:ext>
            </a:extLst>
          </p:cNvPr>
          <p:cNvSpPr>
            <a:spLocks noGrp="1"/>
          </p:cNvSpPr>
          <p:nvPr>
            <p:ph type="pic" sz="quarter" idx="24"/>
          </p:nvPr>
        </p:nvSpPr>
        <p:spPr>
          <a:xfrm>
            <a:off x="630768" y="3810001"/>
            <a:ext cx="1854200" cy="631825"/>
          </a:xfrm>
          <a:prstGeom prst="rect">
            <a:avLst/>
          </a:prstGeom>
        </p:spPr>
        <p:txBody>
          <a:bodyPr/>
          <a:lstStyle/>
          <a:p>
            <a:endParaRPr lang="en-US"/>
          </a:p>
        </p:txBody>
      </p:sp>
      <p:sp>
        <p:nvSpPr>
          <p:cNvPr id="15" name="Content Placeholder 12">
            <a:extLst>
              <a:ext uri="{FF2B5EF4-FFF2-40B4-BE49-F238E27FC236}">
                <a16:creationId xmlns:a16="http://schemas.microsoft.com/office/drawing/2014/main" id="{9E6C8B4F-8DDC-4D70-B95B-4477185730A6}"/>
              </a:ext>
            </a:extLst>
          </p:cNvPr>
          <p:cNvSpPr>
            <a:spLocks noGrp="1"/>
          </p:cNvSpPr>
          <p:nvPr>
            <p:ph sz="quarter" idx="25"/>
          </p:nvPr>
        </p:nvSpPr>
        <p:spPr>
          <a:xfrm>
            <a:off x="3046508" y="4123531"/>
            <a:ext cx="2895600" cy="68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p:cNvSpPr>
            <a:spLocks noGrp="1"/>
          </p:cNvSpPr>
          <p:nvPr>
            <p:ph sz="quarter" idx="23"/>
          </p:nvPr>
        </p:nvSpPr>
        <p:spPr>
          <a:xfrm>
            <a:off x="291353" y="6438900"/>
            <a:ext cx="914400" cy="257175"/>
          </a:xfrm>
          <a:prstGeom prst="rect">
            <a:avLst/>
          </a:prstGeom>
        </p:spPr>
        <p:txBody>
          <a:bodyPr/>
          <a:lstStyle>
            <a:lvl1pPr marL="0" indent="0">
              <a:buNone/>
              <a:defRPr sz="1200"/>
            </a:lvl1pPr>
          </a:lstStyle>
          <a:p>
            <a:pPr lvl="0"/>
            <a:endParaRPr lang="en-US"/>
          </a:p>
        </p:txBody>
      </p:sp>
    </p:spTree>
    <p:extLst>
      <p:ext uri="{BB962C8B-B14F-4D97-AF65-F5344CB8AC3E}">
        <p14:creationId xmlns:p14="http://schemas.microsoft.com/office/powerpoint/2010/main" val="35216701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p:spTree>
      <p:nvGrpSpPr>
        <p:cNvPr id="1" name=""/>
        <p:cNvGrpSpPr/>
        <p:nvPr/>
      </p:nvGrpSpPr>
      <p:grpSpPr>
        <a:xfrm>
          <a:off x="0" y="0"/>
          <a:ext cx="0" cy="0"/>
          <a:chOff x="0" y="0"/>
          <a:chExt cx="0" cy="0"/>
        </a:xfrm>
      </p:grpSpPr>
      <p:sp>
        <p:nvSpPr>
          <p:cNvPr id="2" name="Title "/>
          <p:cNvSpPr>
            <a:spLocks noGrp="1"/>
          </p:cNvSpPr>
          <p:nvPr>
            <p:ph type="title" hasCustomPrompt="1"/>
          </p:nvPr>
        </p:nvSpPr>
        <p:spPr>
          <a:xfrm>
            <a:off x="304800" y="762001"/>
            <a:ext cx="8534400" cy="990600"/>
          </a:xfrm>
          <a:prstGeom prst="rect">
            <a:avLst/>
          </a:prstGeom>
        </p:spPr>
        <p:txBody>
          <a:bodyPr/>
          <a:lstStyle>
            <a:lvl1pPr>
              <a:defRPr sz="4000" b="0" i="0">
                <a:solidFill>
                  <a:schemeClr val="accent1"/>
                </a:solidFill>
                <a:latin typeface="Times New Roman" charset="0"/>
                <a:ea typeface="Times New Roman" charset="0"/>
                <a:cs typeface="Times New Roman" charset="0"/>
              </a:defRPr>
            </a:lvl1pPr>
          </a:lstStyle>
          <a:p>
            <a:r>
              <a:rPr lang="en-US"/>
              <a:t>Section or Topic Heading</a:t>
            </a:r>
          </a:p>
        </p:txBody>
      </p:sp>
      <p:sp>
        <p:nvSpPr>
          <p:cNvPr id="6" name="Content Placeholder"/>
          <p:cNvSpPr>
            <a:spLocks noGrp="1"/>
          </p:cNvSpPr>
          <p:nvPr>
            <p:ph sz="quarter" idx="16"/>
          </p:nvPr>
        </p:nvSpPr>
        <p:spPr>
          <a:xfrm>
            <a:off x="304800" y="1752600"/>
            <a:ext cx="8534400" cy="4603750"/>
          </a:xfrm>
          <a:prstGeom prst="rect">
            <a:avLst/>
          </a:prstGeom>
        </p:spPr>
        <p:txBody>
          <a:bodyPr/>
          <a:lstStyle>
            <a:lvl1pPr marL="0" indent="0">
              <a:buNone/>
              <a:defRPr sz="2800" b="0" i="0">
                <a:latin typeface="Times New Roman" charset="0"/>
                <a:ea typeface="Times New Roman" charset="0"/>
                <a:cs typeface="Times New Roman" charset="0"/>
              </a:defRPr>
            </a:lvl1pPr>
          </a:lstStyle>
          <a:p>
            <a:pPr lvl="0"/>
            <a:endParaRPr lang="en-US"/>
          </a:p>
        </p:txBody>
      </p:sp>
      <p:sp>
        <p:nvSpPr>
          <p:cNvPr id="3" name="Slide Number Placeholder"/>
          <p:cNvSpPr>
            <a:spLocks noGrp="1"/>
          </p:cNvSpPr>
          <p:nvPr>
            <p:ph type="sldNum" sz="quarter" idx="10"/>
          </p:nvPr>
        </p:nvSpPr>
        <p:spPr>
          <a:xfrm>
            <a:off x="6457950" y="6356350"/>
            <a:ext cx="2381250" cy="365125"/>
          </a:xfrm>
          <a:prstGeom prst="rect">
            <a:avLst/>
          </a:prstGeom>
        </p:spPr>
        <p:txBody>
          <a:bodyPr/>
          <a:lstStyle/>
          <a:p>
            <a:fld id="{67B19427-F580-D146-B60E-4CADEE75497F}" type="slidenum">
              <a:rPr lang="en-US" smtClean="0"/>
              <a:pPr/>
              <a:t>‹#›</a:t>
            </a:fld>
            <a:endParaRPr lang="en-US"/>
          </a:p>
        </p:txBody>
      </p:sp>
      <p:sp>
        <p:nvSpPr>
          <p:cNvPr id="7" name="TextBox 6"/>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8"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Tree>
    <p:extLst>
      <p:ext uri="{BB962C8B-B14F-4D97-AF65-F5344CB8AC3E}">
        <p14:creationId xmlns:p14="http://schemas.microsoft.com/office/powerpoint/2010/main" val="8971717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7205113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en-US" altLang="zh-CN"/>
              <a:t>Click to edit Master title style</a:t>
            </a:r>
            <a:endParaRPr lang="zh-CN" altLang="en-US"/>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Tree>
    <p:extLst>
      <p:ext uri="{BB962C8B-B14F-4D97-AF65-F5344CB8AC3E}">
        <p14:creationId xmlns:p14="http://schemas.microsoft.com/office/powerpoint/2010/main" val="1156802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125018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498167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Outline: Version C2 (double#)">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10" name="COBNL"/>
          <p:cNvSpPr>
            <a:spLocks noGrp="1"/>
          </p:cNvSpPr>
          <p:nvPr>
            <p:ph sz="quarter" idx="14" hasCustomPrompt="1"/>
          </p:nvPr>
        </p:nvSpPr>
        <p:spPr>
          <a:xfrm>
            <a:off x="304800" y="1752600"/>
            <a:ext cx="8534400" cy="41148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stStyle>
          <a:p>
            <a:pPr lvl="0"/>
            <a:r>
              <a:rPr lang="en-US"/>
              <a:t>1.1	This Is a Sample Outline for One-Column and Double-numbered</a:t>
            </a:r>
          </a:p>
          <a:p>
            <a:pPr lvl="0"/>
            <a:r>
              <a:rPr lang="en-US"/>
              <a:t>1.2	It is One-column Only</a:t>
            </a:r>
          </a:p>
          <a:p>
            <a:pPr lvl="0"/>
            <a:r>
              <a:rPr lang="en-US"/>
              <a:t>1.3	This Outline Has No Sub-lists</a:t>
            </a:r>
          </a:p>
          <a:p>
            <a:pPr lvl="0"/>
            <a:r>
              <a:rPr lang="en-US"/>
              <a:t>1.4	This List Is Double-numbered</a:t>
            </a:r>
          </a:p>
          <a:p>
            <a:pPr lvl="0"/>
            <a:r>
              <a:rPr lang="en-US"/>
              <a:t>1.5	The Outline Slide Has a Footer</a:t>
            </a:r>
          </a:p>
          <a:p>
            <a:pPr lvl="0"/>
            <a:r>
              <a:rPr lang="en-US"/>
              <a:t>10.6	Outline Items Usually Have No Ending Punctuation</a:t>
            </a:r>
          </a:p>
        </p:txBody>
      </p:sp>
    </p:spTree>
    <p:extLst>
      <p:ext uri="{BB962C8B-B14F-4D97-AF65-F5344CB8AC3E}">
        <p14:creationId xmlns:p14="http://schemas.microsoft.com/office/powerpoint/2010/main" val="38215930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550151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326158685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fld id="{A0150222-B3E2-42E8-8B2E-B8ED8BD6EB09}" type="datetimeFigureOut">
              <a:rPr lang="zh-CN" altLang="en-US" smtClean="0"/>
              <a:pPr/>
              <a:t>2024/8/27</a:t>
            </a:fld>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2353193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593314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6609635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99694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177053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782937"/>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50636"/>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78857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Outline: Version D">
    <p:spTree>
      <p:nvGrpSpPr>
        <p:cNvPr id="1" name=""/>
        <p:cNvGrpSpPr/>
        <p:nvPr/>
      </p:nvGrpSpPr>
      <p:grpSpPr>
        <a:xfrm>
          <a:off x="0" y="0"/>
          <a:ext cx="0" cy="0"/>
          <a:chOff x="0" y="0"/>
          <a:chExt cx="0" cy="0"/>
        </a:xfrm>
      </p:grpSpPr>
      <p:sp>
        <p:nvSpPr>
          <p:cNvPr id="6"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8" name="COBBL"/>
          <p:cNvSpPr>
            <a:spLocks noGrp="1"/>
          </p:cNvSpPr>
          <p:nvPr>
            <p:ph sz="quarter" idx="12" hasCustomPrompt="1"/>
          </p:nvPr>
        </p:nvSpPr>
        <p:spPr>
          <a:xfrm>
            <a:off x="304800" y="1752600"/>
            <a:ext cx="8534400" cy="4495800"/>
          </a:xfrm>
          <a:prstGeom prst="rect">
            <a:avLst/>
          </a:prstGeom>
        </p:spPr>
        <p:txBody>
          <a:bodyPr/>
          <a:lstStyle>
            <a:lvl1pPr marL="292608" marR="0" indent="-292608" algn="l" defTabSz="914400" rtl="0" eaLnBrk="1" fontAlgn="auto" latinLnBrk="0" hangingPunct="1">
              <a:lnSpc>
                <a:spcPct val="90000"/>
              </a:lnSpc>
              <a:spcBef>
                <a:spcPts val="1000"/>
              </a:spcBef>
              <a:spcAft>
                <a:spcPts val="0"/>
              </a:spcAft>
              <a:buClr>
                <a:schemeClr val="accent2"/>
              </a:buClr>
              <a:buSzTx/>
              <a:buFont typeface="Arial"/>
              <a:buChar char="•"/>
              <a:tabLst/>
              <a:defRPr sz="2800" b="0" i="0" baseline="0">
                <a:latin typeface="Times New Roman" charset="0"/>
                <a:ea typeface="Times New Roman" charset="0"/>
                <a:cs typeface="Times New Roman" charset="0"/>
              </a:defRPr>
            </a:lvl1pPr>
            <a:lvl2pPr marL="621792" marR="0" indent="-320040" algn="l" defTabSz="914400" rtl="0" eaLnBrk="1" fontAlgn="auto" latinLnBrk="0" hangingPunct="1">
              <a:lnSpc>
                <a:spcPct val="90000"/>
              </a:lnSpc>
              <a:spcBef>
                <a:spcPts val="500"/>
              </a:spcBef>
              <a:spcAft>
                <a:spcPts val="0"/>
              </a:spcAft>
              <a:buClr>
                <a:schemeClr val="accent2"/>
              </a:buClr>
              <a:buSzPct val="80000"/>
              <a:buFont typeface="Courier New" charset="0"/>
              <a:buChar char="o"/>
              <a:tabLst/>
              <a:defRPr sz="2400" b="0" i="0" baseline="0">
                <a:latin typeface="Times New Roman" charset="0"/>
                <a:ea typeface="Times New Roman" charset="0"/>
                <a:cs typeface="Times New Roman" charset="0"/>
              </a:defRPr>
            </a:lvl2pPr>
            <a:lvl3pPr>
              <a:defRPr sz="2800" b="0" i="0">
                <a:latin typeface="Source Sans Pro" charset="0"/>
                <a:ea typeface="Source Sans Pro" charset="0"/>
                <a:cs typeface="Source Sans Pro" charset="0"/>
              </a:defRPr>
            </a:lvl3pPr>
            <a:lvl4pPr>
              <a:defRPr sz="2800" b="0" i="0">
                <a:latin typeface="Source Sans Pro" charset="0"/>
                <a:ea typeface="Source Sans Pro" charset="0"/>
                <a:cs typeface="Source Sans Pro" charset="0"/>
              </a:defRPr>
            </a:lvl4pPr>
            <a:lvl5pPr>
              <a:defRPr sz="2800" b="0" i="0">
                <a:latin typeface="Source Sans Pro" charset="0"/>
                <a:ea typeface="Source Sans Pro" charset="0"/>
                <a:cs typeface="Source Sans Pro" charset="0"/>
              </a:defRPr>
            </a:lvl5pPr>
          </a:lstStyle>
          <a:p>
            <a:pPr lvl="0"/>
            <a:r>
              <a:rPr lang="en-US"/>
              <a:t>This Is a Sample Outline for 1-Column </a:t>
            </a:r>
          </a:p>
          <a:p>
            <a:pPr lvl="1"/>
            <a:r>
              <a:rPr lang="en-US"/>
              <a:t>It Has H2s</a:t>
            </a:r>
          </a:p>
          <a:p>
            <a:pPr lvl="0"/>
            <a:r>
              <a:rPr lang="en-US"/>
              <a:t>It Is One-column Only</a:t>
            </a:r>
          </a:p>
          <a:p>
            <a:pPr lvl="1"/>
            <a:r>
              <a:rPr lang="en-US"/>
              <a:t>It Will Probably Not Have Art</a:t>
            </a:r>
          </a:p>
          <a:p>
            <a:pPr lvl="0"/>
            <a:r>
              <a:rPr lang="en-US"/>
              <a:t>This Is a Bulleted List</a:t>
            </a:r>
          </a:p>
          <a:p>
            <a:pPr lvl="1"/>
            <a:r>
              <a:rPr lang="en-US"/>
              <a:t>Make Sure That Any Links Included Here, for Any Reason, Have Descriptive Hyperlinks</a:t>
            </a:r>
          </a:p>
          <a:p>
            <a:pPr lvl="0"/>
            <a:r>
              <a:rPr lang="en-US"/>
              <a:t>Outline Items Usually Have No Ending Punctuation</a:t>
            </a:r>
          </a:p>
          <a:p>
            <a:pPr lvl="1"/>
            <a:r>
              <a:rPr lang="en-US"/>
              <a:t>There is a Footer</a:t>
            </a:r>
          </a:p>
        </p:txBody>
      </p:sp>
      <p:sp>
        <p:nvSpPr>
          <p:cNvPr id="4" name="Slide Number Placeholder 3"/>
          <p:cNvSpPr>
            <a:spLocks noGrp="1"/>
          </p:cNvSpPr>
          <p:nvPr>
            <p:ph type="sldNum"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4080661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C2B3-A3BF-4705-945E-E96CD0C36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A5B0D3-CB7A-4A7A-9738-EB48C7F718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756E7-1E6B-40C2-BCFF-39662470D2D1}"/>
              </a:ext>
            </a:extLst>
          </p:cNvPr>
          <p:cNvSpPr>
            <a:spLocks noGrp="1"/>
          </p:cNvSpPr>
          <p:nvPr>
            <p:ph type="dt" sz="half" idx="10"/>
          </p:nvPr>
        </p:nvSpPr>
        <p:spPr/>
        <p:txBody>
          <a:bodyPr/>
          <a:lstStyle/>
          <a:p>
            <a:fld id="{72345051-2045-45DA-935E-2E3CA1A69ADC}" type="datetimeFigureOut">
              <a:rPr lang="en-US" smtClean="0"/>
              <a:t>8/27/24</a:t>
            </a:fld>
            <a:endParaRPr lang="en-US"/>
          </a:p>
        </p:txBody>
      </p:sp>
      <p:sp>
        <p:nvSpPr>
          <p:cNvPr id="5" name="Footer Placeholder 4">
            <a:extLst>
              <a:ext uri="{FF2B5EF4-FFF2-40B4-BE49-F238E27FC236}">
                <a16:creationId xmlns:a16="http://schemas.microsoft.com/office/drawing/2014/main" id="{645A14B3-9343-4202-8066-E840E88EE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6F796D-BEAE-4E0E-8284-59E70C02B09A}"/>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165578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15896713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a:t>单击此处编辑母版标题样式</a:t>
            </a:r>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Tree>
    <p:extLst>
      <p:ext uri="{BB962C8B-B14F-4D97-AF65-F5344CB8AC3E}">
        <p14:creationId xmlns:p14="http://schemas.microsoft.com/office/powerpoint/2010/main" val="38095036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8330578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339448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6729048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679245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fld id="{A0150222-B3E2-42E8-8B2E-B8ED8BD6EB09}" type="datetimeFigureOut">
              <a:rPr lang="zh-CN" altLang="en-US" smtClean="0"/>
              <a:pPr/>
              <a:t>2024/8/27</a:t>
            </a:fld>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26431519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181180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206322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Outline: Version E1 (sing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a:lstStyle>
            <a:lvl1pPr marL="465138" indent="-465138">
              <a:buClr>
                <a:schemeClr val="accent2"/>
              </a:buClr>
              <a:buFont typeface="+mj-lt"/>
              <a:buAutoNum type="arabicPeriod"/>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This Is a Sample Outline for One-Column and single number</a:t>
            </a:r>
          </a:p>
          <a:p>
            <a:pPr lvl="1"/>
            <a:r>
              <a:rPr lang="en-US"/>
              <a:t>The H2 Level Does Not Have a Number</a:t>
            </a:r>
          </a:p>
          <a:p>
            <a:pPr lvl="2"/>
            <a:r>
              <a:rPr lang="en-US"/>
              <a:t>One of the Subheadings May Be a Special Feature  </a:t>
            </a:r>
          </a:p>
          <a:p>
            <a:pPr lvl="0"/>
            <a:r>
              <a:rPr lang="en-US"/>
              <a:t>This Outline Has Two Levels</a:t>
            </a:r>
          </a:p>
          <a:p>
            <a:pPr lvl="1"/>
            <a:r>
              <a:rPr lang="en-US"/>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a:t>Special Feature</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25696081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6838778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17211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6002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Tree>
    <p:extLst>
      <p:ext uri="{BB962C8B-B14F-4D97-AF65-F5344CB8AC3E}">
        <p14:creationId xmlns:p14="http://schemas.microsoft.com/office/powerpoint/2010/main" val="39315395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This Is a Sample Outline with No Numbers and One-column</a:t>
            </a:r>
          </a:p>
          <a:p>
            <a:pPr lvl="1"/>
            <a:r>
              <a:rPr lang="en-US"/>
              <a:t>The H2 Level Does Not Have a Number</a:t>
            </a:r>
          </a:p>
          <a:p>
            <a:pPr lvl="2"/>
            <a:r>
              <a:rPr lang="en-US"/>
              <a:t>One of the Subheadings May Be a Special Feature  </a:t>
            </a:r>
          </a:p>
          <a:p>
            <a:pPr lvl="0"/>
            <a:r>
              <a:rPr lang="en-US"/>
              <a:t>This Outline Has Two Levels</a:t>
            </a:r>
          </a:p>
          <a:p>
            <a:pPr lvl="1"/>
            <a:r>
              <a:rPr lang="en-US"/>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a:t>Special Feature</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26537124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plus 1 column">
    <p:spTree>
      <p:nvGrpSpPr>
        <p:cNvPr id="1" name=""/>
        <p:cNvGrpSpPr/>
        <p:nvPr/>
      </p:nvGrpSpPr>
      <p:grpSpPr>
        <a:xfrm>
          <a:off x="0" y="0"/>
          <a:ext cx="0" cy="0"/>
          <a:chOff x="0" y="0"/>
          <a:chExt cx="0" cy="0"/>
        </a:xfrm>
      </p:grpSpPr>
      <p:sp>
        <p:nvSpPr>
          <p:cNvPr id="2" name="Title 1"/>
          <p:cNvSpPr>
            <a:spLocks noGrp="1"/>
          </p:cNvSpPr>
          <p:nvPr>
            <p:ph type="title"/>
          </p:nvPr>
        </p:nvSpPr>
        <p:spPr>
          <a:xfrm>
            <a:off x="277078" y="457200"/>
            <a:ext cx="8543926" cy="975360"/>
          </a:xfrm>
          <a:prstGeom prst="rect">
            <a:avLst/>
          </a:prstGeom>
        </p:spPr>
        <p:txBody>
          <a:bodyPr>
            <a:normAutofit/>
          </a:bodyPr>
          <a:lstStyle>
            <a:lvl1pPr>
              <a:defRPr sz="3600" b="0" i="0">
                <a:solidFill>
                  <a:srgbClr val="196E78"/>
                </a:solidFill>
                <a:latin typeface="+mn-lt"/>
                <a:ea typeface="Calibri" charset="0"/>
                <a:cs typeface="Calibri" charset="0"/>
              </a:defRPr>
            </a:lvl1pPr>
          </a:lstStyle>
          <a:p>
            <a:endParaRPr lang="en-US"/>
          </a:p>
        </p:txBody>
      </p:sp>
      <p:sp>
        <p:nvSpPr>
          <p:cNvPr id="13" name="Contents"/>
          <p:cNvSpPr>
            <a:spLocks noGrp="1"/>
          </p:cNvSpPr>
          <p:nvPr>
            <p:ph sz="quarter" idx="10" hasCustomPrompt="1"/>
          </p:nvPr>
        </p:nvSpPr>
        <p:spPr>
          <a:xfrm>
            <a:off x="304800" y="1295400"/>
            <a:ext cx="8534400" cy="4495800"/>
          </a:xfrm>
          <a:prstGeom prst="rect">
            <a:avLst/>
          </a:prstGeom>
        </p:spPr>
        <p:txBody>
          <a:bodyPr/>
          <a:lstStyle>
            <a:lvl1pPr marL="457200" indent="-457200" algn="l">
              <a:lnSpc>
                <a:spcPct val="100000"/>
              </a:lnSpc>
              <a:spcBef>
                <a:spcPts val="624"/>
              </a:spcBef>
              <a:buClr>
                <a:schemeClr val="accent2"/>
              </a:buClr>
              <a:buFont typeface="Arial" panose="020B0604020202020204" pitchFamily="34" charset="0"/>
              <a:buChar char="•"/>
              <a:tabLst/>
              <a:defRPr sz="2800" b="0" i="0" baseline="0">
                <a:latin typeface="+mn-lt"/>
                <a:ea typeface="Calibri" charset="0"/>
                <a:cs typeface="Calibri" charset="0"/>
              </a:defRPr>
            </a:lvl1pPr>
            <a:lvl2pPr marL="914400" indent="-457200">
              <a:lnSpc>
                <a:spcPct val="100000"/>
              </a:lnSpc>
              <a:spcBef>
                <a:spcPts val="624"/>
              </a:spcBef>
              <a:buClr>
                <a:schemeClr val="accent2"/>
              </a:buClr>
              <a:buSzPct val="80000"/>
              <a:buFont typeface="Courier New" panose="02070309020205020404" pitchFamily="49" charset="0"/>
              <a:buChar char="o"/>
              <a:defRPr sz="2600" b="0" i="0">
                <a:latin typeface="+mn-lt"/>
                <a:ea typeface="Calibri" panose="020F0502020204030204" pitchFamily="34" charset="0"/>
                <a:cs typeface="Calibri" panose="020F0502020204030204" pitchFamily="34" charset="0"/>
              </a:defRPr>
            </a:lvl2pPr>
            <a:lvl3pPr>
              <a:lnSpc>
                <a:spcPct val="100000"/>
              </a:lnSpc>
              <a:spcBef>
                <a:spcPts val="624"/>
              </a:spcBef>
              <a:defRPr sz="2400" b="0" i="0">
                <a:latin typeface="+mn-lt"/>
                <a:ea typeface="Source Sans Pro" charset="0"/>
                <a:cs typeface="Source Sans Pro" charset="0"/>
              </a:defRPr>
            </a:lvl3pPr>
            <a:lvl4pPr>
              <a:defRPr sz="2489" b="0" i="0">
                <a:latin typeface="Source Sans Pro" charset="0"/>
                <a:ea typeface="Source Sans Pro" charset="0"/>
                <a:cs typeface="Source Sans Pro" charset="0"/>
              </a:defRPr>
            </a:lvl4pPr>
            <a:lvl5pPr>
              <a:defRPr sz="2489" b="0" i="0">
                <a:latin typeface="Source Sans Pro" charset="0"/>
                <a:ea typeface="Source Sans Pro" charset="0"/>
                <a:cs typeface="Source Sans Pro" charset="0"/>
              </a:defRPr>
            </a:lvl5pPr>
          </a:lstStyle>
          <a:p>
            <a:pPr lvl="0"/>
            <a:r>
              <a:rPr lang="en-US"/>
              <a:t>Click to add text or image</a:t>
            </a:r>
          </a:p>
          <a:p>
            <a:pPr lvl="1"/>
            <a:endParaRPr lang="en-US"/>
          </a:p>
          <a:p>
            <a:pPr lvl="2"/>
            <a:endParaRPr lang="en-US"/>
          </a:p>
          <a:p>
            <a:pPr lvl="1"/>
            <a:endParaRPr lang="en-US"/>
          </a:p>
          <a:p>
            <a:pPr lvl="1"/>
            <a:endParaRPr lang="en-US"/>
          </a:p>
        </p:txBody>
      </p:sp>
      <p:sp>
        <p:nvSpPr>
          <p:cNvPr id="11" name="TextBox 10"/>
          <p:cNvSpPr txBox="1"/>
          <p:nvPr userDrawn="1"/>
        </p:nvSpPr>
        <p:spPr>
          <a:xfrm>
            <a:off x="2941320" y="6419851"/>
            <a:ext cx="3278293" cy="276999"/>
          </a:xfrm>
          <a:prstGeom prst="rect">
            <a:avLst/>
          </a:prstGeom>
          <a:noFill/>
        </p:spPr>
        <p:txBody>
          <a:bodyPr wrap="square" rtlCol="0">
            <a:spAutoFit/>
          </a:bodyPr>
          <a:lstStyle/>
          <a:p>
            <a:pPr marL="0" indent="0" algn="ctr" defTabSz="914400" rtl="0" eaLnBrk="1" latinLnBrk="0" hangingPunct="1">
              <a:buNone/>
            </a:pPr>
            <a:r>
              <a:rPr lang="en-US" sz="1200" b="0" i="0" kern="1200">
                <a:solidFill>
                  <a:schemeClr val="tx1">
                    <a:tint val="75000"/>
                  </a:schemeClr>
                </a:solidFill>
                <a:latin typeface="Calibri" panose="020F0502020204030204" pitchFamily="34" charset="0"/>
                <a:ea typeface="Times New Roman" charset="0"/>
                <a:cs typeface="Times New Roman" charset="0"/>
              </a:rPr>
              <a:t>Copyright ©2020 John Wiley &amp; Sons, Inc.</a:t>
            </a:r>
          </a:p>
        </p:txBody>
      </p:sp>
      <p:sp>
        <p:nvSpPr>
          <p:cNvPr id="12" name="Slide Number Placeholder 5"/>
          <p:cNvSpPr txBox="1">
            <a:spLocks/>
          </p:cNvSpPr>
          <p:nvPr userDrawn="1"/>
        </p:nvSpPr>
        <p:spPr>
          <a:xfrm>
            <a:off x="8275657" y="6438773"/>
            <a:ext cx="559780" cy="258077"/>
          </a:xfrm>
          <a:prstGeom prst="rect">
            <a:avLst/>
          </a:prstGeom>
        </p:spPr>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marL="0" algn="ctr" defTabSz="914400" rtl="0" eaLnBrk="1" latinLnBrk="0" hangingPunct="1">
              <a:defRPr/>
            </a:pPr>
            <a:fld id="{6F94BB01-2447-4377-8194-F82F4D072C18}" type="slidenum">
              <a:rPr lang="en-US" sz="1200" b="0" i="0" kern="1200" smtClean="0">
                <a:solidFill>
                  <a:schemeClr val="tx1">
                    <a:tint val="75000"/>
                  </a:schemeClr>
                </a:solidFill>
                <a:latin typeface="Calibri" pitchFamily="34" charset="0"/>
                <a:ea typeface="Times New Roman" charset="0"/>
                <a:cs typeface="Times New Roman" charset="0"/>
              </a:rPr>
              <a:pPr marL="0" algn="ctr" defTabSz="914400" rtl="0" eaLnBrk="1" latinLnBrk="0" hangingPunct="1">
                <a:defRPr/>
              </a:pPr>
              <a:t>‹#›</a:t>
            </a:fld>
            <a:endParaRPr lang="en-US" sz="1200" b="0" i="0" kern="1200">
              <a:solidFill>
                <a:schemeClr val="tx1">
                  <a:tint val="75000"/>
                </a:schemeClr>
              </a:solidFill>
              <a:latin typeface="Calibri" pitchFamily="34" charset="0"/>
              <a:ea typeface="Times New Roman" charset="0"/>
              <a:cs typeface="Times New Roman" charset="0"/>
            </a:endParaRPr>
          </a:p>
        </p:txBody>
      </p:sp>
      <p:sp>
        <p:nvSpPr>
          <p:cNvPr id="6" name="Content Placeholder 5"/>
          <p:cNvSpPr>
            <a:spLocks noGrp="1"/>
          </p:cNvSpPr>
          <p:nvPr>
            <p:ph sz="quarter" idx="11"/>
          </p:nvPr>
        </p:nvSpPr>
        <p:spPr>
          <a:xfrm>
            <a:off x="295835" y="6438900"/>
            <a:ext cx="1066800" cy="257950"/>
          </a:xfrm>
          <a:prstGeom prst="rect">
            <a:avLst/>
          </a:prstGeom>
        </p:spPr>
        <p:txBody>
          <a:bodyPr/>
          <a:lstStyle>
            <a:lvl1pPr marL="0" indent="0">
              <a:buNone/>
              <a:defRPr sz="1200"/>
            </a:lvl1pPr>
          </a:lstStyle>
          <a:p>
            <a:pPr lvl="0"/>
            <a:endParaRPr lang="en-US"/>
          </a:p>
        </p:txBody>
      </p:sp>
    </p:spTree>
    <p:extLst>
      <p:ext uri="{BB962C8B-B14F-4D97-AF65-F5344CB8AC3E}">
        <p14:creationId xmlns:p14="http://schemas.microsoft.com/office/powerpoint/2010/main" val="31242988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5333574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en-US" altLang="zh-CN"/>
              <a:t>Click to edit Master title style</a:t>
            </a:r>
            <a:endParaRPr lang="zh-CN" altLang="en-US"/>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Tree>
    <p:extLst>
      <p:ext uri="{BB962C8B-B14F-4D97-AF65-F5344CB8AC3E}">
        <p14:creationId xmlns:p14="http://schemas.microsoft.com/office/powerpoint/2010/main" val="9704561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42947968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26839464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26150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Outline: Version E2 (double#)">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343400"/>
          </a:xfrm>
          <a:prstGeom prst="rect">
            <a:avLst/>
          </a:prstGeom>
        </p:spPr>
        <p:txBody>
          <a:bodyPr/>
          <a:lstStyle>
            <a:lvl1pPr marL="803275" indent="-803275">
              <a:buNone/>
              <a:tabLst/>
              <a:defRPr sz="2800" b="0" i="0" baseline="0">
                <a:latin typeface="Times New Roman" charset="0"/>
                <a:ea typeface="Times New Roman" charset="0"/>
                <a:cs typeface="Times New Roman" charset="0"/>
              </a:defRPr>
            </a:lvl1pPr>
            <a:lvl2pPr marL="1143000" indent="-292608">
              <a:buClr>
                <a:schemeClr val="accent2"/>
              </a:buClr>
              <a:defRPr sz="2400" b="0" i="0" baseline="0">
                <a:latin typeface="Times New Roman" charset="0"/>
                <a:ea typeface="Times New Roman" charset="0"/>
                <a:cs typeface="Times New Roman" charset="0"/>
              </a:defRPr>
            </a:lvl2pPr>
            <a:lvl3pPr marL="1143000" marR="0" indent="-292608"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1.1	This Is a Sample Outline for One-Column and Double-numbered</a:t>
            </a:r>
          </a:p>
          <a:p>
            <a:pPr lvl="1"/>
            <a:r>
              <a:rPr lang="en-US"/>
              <a:t>The H2 Level Does Not Have a Number</a:t>
            </a:r>
          </a:p>
          <a:p>
            <a:pPr lvl="2"/>
            <a:r>
              <a:rPr lang="en-US"/>
              <a:t>One of the Subheadings May Be a Special Feature </a:t>
            </a:r>
          </a:p>
          <a:p>
            <a:pPr lvl="0"/>
            <a:r>
              <a:rPr lang="en-US"/>
              <a:t>10.2	This Outline Has Two Levels</a:t>
            </a:r>
          </a:p>
          <a:p>
            <a:pPr lvl="1"/>
            <a:r>
              <a:rPr lang="en-US"/>
              <a:t>Outline Items Usually Have No Ending Punctuation</a:t>
            </a:r>
          </a:p>
          <a:p>
            <a:pPr lvl="2"/>
            <a:r>
              <a:rPr lang="en-US"/>
              <a:t>Special Feature </a:t>
            </a:r>
          </a:p>
        </p:txBody>
      </p:sp>
      <p:sp>
        <p:nvSpPr>
          <p:cNvPr id="4" name="Slide Number Placeholder 3"/>
          <p:cNvSpPr>
            <a:spLocks noGrp="1"/>
          </p:cNvSpPr>
          <p:nvPr>
            <p:ph type="sldNum" sz="quarter" idx="11"/>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3" name="Footer Placeholder 2"/>
          <p:cNvSpPr>
            <a:spLocks noGrp="1"/>
          </p:cNvSpPr>
          <p:nvPr>
            <p:ph type="ftr" sz="quarter" idx="10"/>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8739354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2513629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fld id="{A0150222-B3E2-42E8-8B2E-B8ED8BD6EB09}" type="datetimeFigureOut">
              <a:rPr lang="zh-CN" altLang="en-US" smtClean="0"/>
              <a:pPr/>
              <a:t>2024/8/27</a:t>
            </a:fld>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30635552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41342513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9338394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936456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467835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669010"/>
      </p:ext>
    </p:extLst>
  </p:cSld>
  <p:clrMapOvr>
    <a:masterClrMapping/>
  </p:clrMapOvr>
  <p:transition>
    <p:wipe dir="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6508342"/>
      </p:ext>
    </p:extLst>
  </p:cSld>
  <p:clrMapOvr>
    <a:masterClrMapping/>
  </p:clrMapOvr>
  <p:transition>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807903"/>
      </p:ext>
    </p:extLst>
  </p:cSld>
  <p:clrMapOvr>
    <a:masterClrMapping/>
  </p:clrMapOvr>
  <p:transition>
    <p:wipe dir="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17082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Outline: Version E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
          <p:cNvSpPr>
            <a:spLocks noGrp="1"/>
          </p:cNvSpPr>
          <p:nvPr>
            <p:ph sz="quarter" idx="14" hasCustomPrompt="1"/>
          </p:nvPr>
        </p:nvSpPr>
        <p:spPr>
          <a:xfrm>
            <a:off x="304800" y="1752600"/>
            <a:ext cx="8534400" cy="4495800"/>
          </a:xfrm>
          <a:prstGeom prst="rect">
            <a:avLst/>
          </a:prstGeom>
        </p:spPr>
        <p:txBody>
          <a:bodyPr/>
          <a:lstStyle>
            <a:lvl1pPr marL="0" indent="0">
              <a:buFont typeface="+mj-lt"/>
              <a:buNone/>
              <a:tabLst/>
              <a:defRPr sz="2800" b="0" i="0" baseline="0">
                <a:latin typeface="Times New Roman" charset="0"/>
                <a:ea typeface="Times New Roman" charset="0"/>
                <a:cs typeface="Times New Roman" charset="0"/>
              </a:defRPr>
            </a:lvl1pPr>
            <a:lvl2pPr marL="803275" indent="-282575">
              <a:buClr>
                <a:schemeClr val="accent2"/>
              </a:buClr>
              <a:tabLst/>
              <a:defRPr sz="2400" b="0" i="0" baseline="0">
                <a:latin typeface="Times New Roman" charset="0"/>
                <a:ea typeface="Times New Roman" charset="0"/>
                <a:cs typeface="Times New Roman" charset="0"/>
              </a:defRPr>
            </a:lvl2pPr>
            <a:lvl3pPr marL="803275" marR="0" indent="-282575" algn="l" defTabSz="914400" rtl="0" eaLnBrk="1" fontAlgn="auto" latinLnBrk="0" hangingPunct="1">
              <a:lnSpc>
                <a:spcPct val="90000"/>
              </a:lnSpc>
              <a:spcBef>
                <a:spcPts val="500"/>
              </a:spcBef>
              <a:spcAft>
                <a:spcPts val="0"/>
              </a:spcAft>
              <a:buClrTx/>
              <a:buSzTx/>
              <a:buFont typeface="Arial"/>
              <a:buChar char="•"/>
              <a:tabLst/>
              <a:defRPr sz="2400" b="0" i="0">
                <a:solidFill>
                  <a:schemeClr val="accent2"/>
                </a:solidFill>
                <a:latin typeface="Times New Roman" charset="0"/>
                <a:ea typeface="Times New Roman" charset="0"/>
                <a:cs typeface="Times New Roman" charset="0"/>
              </a:defRPr>
            </a:lvl3pPr>
          </a:lstStyle>
          <a:p>
            <a:pPr lvl="0"/>
            <a:r>
              <a:rPr lang="en-US"/>
              <a:t>This Is a Sample Outline with No Numbers and One-column</a:t>
            </a:r>
          </a:p>
          <a:p>
            <a:pPr lvl="1"/>
            <a:r>
              <a:rPr lang="en-US"/>
              <a:t>The H2 Level Does Not Have a Number</a:t>
            </a:r>
          </a:p>
          <a:p>
            <a:pPr lvl="2"/>
            <a:r>
              <a:rPr lang="en-US"/>
              <a:t>One of the Subheadings May Be a Special Feature  </a:t>
            </a:r>
          </a:p>
          <a:p>
            <a:pPr lvl="0"/>
            <a:r>
              <a:rPr lang="en-US"/>
              <a:t>This Outline Has Two Levels</a:t>
            </a:r>
          </a:p>
          <a:p>
            <a:pPr lvl="1"/>
            <a:r>
              <a:rPr lang="en-US"/>
              <a:t>Outline Items Usually Have No Ending Punctuation</a:t>
            </a:r>
          </a:p>
          <a:p>
            <a:pPr marL="803275" marR="0" lvl="2" indent="-282575" algn="l" defTabSz="914400" rtl="0" eaLnBrk="1" fontAlgn="auto" latinLnBrk="0" hangingPunct="1">
              <a:lnSpc>
                <a:spcPct val="90000"/>
              </a:lnSpc>
              <a:spcBef>
                <a:spcPts val="500"/>
              </a:spcBef>
              <a:spcAft>
                <a:spcPts val="0"/>
              </a:spcAft>
              <a:buClrTx/>
              <a:buSzTx/>
              <a:buFont typeface="Arial"/>
              <a:buChar char="•"/>
              <a:tabLst/>
              <a:defRPr/>
            </a:pPr>
            <a:r>
              <a:rPr lang="en-US"/>
              <a:t>Special Feature</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16109379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364903"/>
      </p:ext>
    </p:extLst>
  </p:cSld>
  <p:clrMapOvr>
    <a:masterClrMapping/>
  </p:clrMapOvr>
  <p:transition>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9541386"/>
      </p:ext>
    </p:extLst>
  </p:cSld>
  <p:clrMapOvr>
    <a:masterClrMapping/>
  </p:clrMapOvr>
  <p:transition>
    <p:wipe dir="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51932"/>
      </p:ext>
    </p:extLst>
  </p:cSld>
  <p:clrMapOvr>
    <a:masterClrMapping/>
  </p:clrMapOvr>
  <p:transition>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417119"/>
      </p:ext>
    </p:extLst>
  </p:cSld>
  <p:clrMapOvr>
    <a:masterClrMapping/>
  </p:clrMapOvr>
  <p:transition>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286973"/>
      </p:ext>
    </p:extLst>
  </p:cSld>
  <p:clrMapOvr>
    <a:masterClrMapping/>
  </p:clrMapOvr>
  <p:transition>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988196"/>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938788"/>
      </p:ext>
    </p:extLst>
  </p:cSld>
  <p:clrMapOvr>
    <a:masterClrMapping/>
  </p:clrMapOvr>
  <p:transition>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263574"/>
      </p:ext>
    </p:extLst>
  </p:cSld>
  <p:clrMapOvr>
    <a:masterClrMapping/>
  </p:clrMapOvr>
  <p:transition>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050562"/>
      </p:ext>
    </p:extLst>
  </p:cSld>
  <p:clrMapOvr>
    <a:masterClrMapping/>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678120"/>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Outline: Version F1">
    <p:spTree>
      <p:nvGrpSpPr>
        <p:cNvPr id="1" name=""/>
        <p:cNvGrpSpPr/>
        <p:nvPr/>
      </p:nvGrpSpPr>
      <p:grpSpPr>
        <a:xfrm>
          <a:off x="0" y="0"/>
          <a:ext cx="0" cy="0"/>
          <a:chOff x="0" y="0"/>
          <a:chExt cx="0" cy="0"/>
        </a:xfrm>
      </p:grpSpPr>
      <p:sp>
        <p:nvSpPr>
          <p:cNvPr id="7" name="Title"/>
          <p:cNvSpPr>
            <a:spLocks noGrp="1"/>
          </p:cNvSpPr>
          <p:nvPr>
            <p:ph type="title"/>
          </p:nvPr>
        </p:nvSpPr>
        <p:spPr>
          <a:xfrm>
            <a:off x="304800" y="762001"/>
            <a:ext cx="8534400" cy="990600"/>
          </a:xfrm>
          <a:prstGeom prst="rect">
            <a:avLst/>
          </a:prstGeom>
        </p:spPr>
        <p:txBody>
          <a:bodyPr/>
          <a:lstStyle>
            <a:lvl1pPr>
              <a:defRPr sz="4000">
                <a:solidFill>
                  <a:schemeClr val="accent1"/>
                </a:solidFill>
                <a:latin typeface="Times New Roman" charset="0"/>
                <a:ea typeface="Times New Roman" charset="0"/>
                <a:cs typeface="Times New Roman" charset="0"/>
              </a:defRPr>
            </a:lvl1pPr>
          </a:lstStyle>
          <a:p>
            <a:r>
              <a:rPr lang="en-US"/>
              <a:t>Click to edit Master title style</a:t>
            </a:r>
          </a:p>
        </p:txBody>
      </p:sp>
      <p:sp>
        <p:nvSpPr>
          <p:cNvPr id="6" name="COBNL"/>
          <p:cNvSpPr>
            <a:spLocks noGrp="1"/>
          </p:cNvSpPr>
          <p:nvPr>
            <p:ph sz="quarter" idx="14" hasCustomPrompt="1"/>
          </p:nvPr>
        </p:nvSpPr>
        <p:spPr>
          <a:xfrm>
            <a:off x="304800" y="1752600"/>
            <a:ext cx="8534400" cy="4419600"/>
          </a:xfrm>
          <a:prstGeom prst="rect">
            <a:avLst/>
          </a:prstGeom>
        </p:spPr>
        <p:txBody>
          <a:bodyPr numCol="2" spcCol="548640"/>
          <a:lstStyle>
            <a:lvl1pPr marL="803275" marR="0" indent="-803275" algn="l" defTabSz="914400" rtl="0" eaLnBrk="1" fontAlgn="auto" latinLnBrk="0" hangingPunct="1">
              <a:lnSpc>
                <a:spcPct val="90000"/>
              </a:lnSpc>
              <a:spcBef>
                <a:spcPts val="1000"/>
              </a:spcBef>
              <a:spcAft>
                <a:spcPts val="0"/>
              </a:spcAft>
              <a:buClrTx/>
              <a:buSzTx/>
              <a:buFont typeface="Arial"/>
              <a:buNone/>
              <a:tabLst/>
              <a:defRPr sz="2800" b="0" i="0" baseline="0">
                <a:latin typeface="Times New Roman" charset="0"/>
                <a:ea typeface="Times New Roman" charset="0"/>
                <a:cs typeface="Times New Roman" charset="0"/>
              </a:defRPr>
            </a:lvl1pPr>
          </a:lstStyle>
          <a:p>
            <a:pPr lvl="0"/>
            <a:r>
              <a:rPr lang="en-US"/>
              <a:t>1.1	This Is a Sample Outline for Two-Column and Double-numbered</a:t>
            </a:r>
          </a:p>
          <a:p>
            <a:pPr lvl="0"/>
            <a:r>
              <a:rPr lang="en-US"/>
              <a:t>1.2	It is Two-column </a:t>
            </a:r>
          </a:p>
          <a:p>
            <a:pPr lvl="0"/>
            <a:r>
              <a:rPr lang="en-US"/>
              <a:t>1.3	This Outline Has No Sub-lists</a:t>
            </a:r>
          </a:p>
          <a:p>
            <a:pPr lvl="0"/>
            <a:r>
              <a:rPr lang="en-US"/>
              <a:t>1.4	This List Is Double-numbered</a:t>
            </a:r>
          </a:p>
          <a:p>
            <a:pPr lvl="0"/>
            <a:r>
              <a:rPr lang="en-US"/>
              <a:t>1.5	The Outline Slide Has a Footer</a:t>
            </a:r>
          </a:p>
          <a:p>
            <a:pPr lvl="0"/>
            <a:r>
              <a:rPr lang="en-US"/>
              <a:t>1.6	Outline Items Usually Have No Ending Punctuation</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1.7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1.8	Another Heading</a:t>
            </a:r>
          </a:p>
          <a:p>
            <a:pPr marL="803275" marR="0" lvl="0" indent="-803275" algn="l" defTabSz="914400" rtl="0" eaLnBrk="1" fontAlgn="auto" latinLnBrk="0" hangingPunct="1">
              <a:lnSpc>
                <a:spcPct val="90000"/>
              </a:lnSpc>
              <a:spcBef>
                <a:spcPts val="1000"/>
              </a:spcBef>
              <a:spcAft>
                <a:spcPts val="0"/>
              </a:spcAft>
              <a:buClrTx/>
              <a:buSzTx/>
              <a:buFont typeface="Arial"/>
              <a:buNone/>
              <a:tabLst/>
              <a:defRPr/>
            </a:pPr>
            <a:r>
              <a:rPr lang="en-US"/>
              <a:t>1.10	Another Heading</a:t>
            </a:r>
          </a:p>
        </p:txBody>
      </p:sp>
      <p:sp>
        <p:nvSpPr>
          <p:cNvPr id="3" name="Slide Number Placeholder 2"/>
          <p:cNvSpPr>
            <a:spLocks noGrp="1"/>
          </p:cNvSpPr>
          <p:nvPr>
            <p:ph type="sldNum" sz="quarter" idx="10"/>
          </p:nvPr>
        </p:nvSpPr>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stStyle>
          <a:p>
            <a:fld id="{67B19427-F580-D146-B60E-4CADEE75497F}"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39284636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288394"/>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4993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image" Target="../media/image4.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3.png"/><Relationship Id="rId2" Type="http://schemas.openxmlformats.org/officeDocument/2006/relationships/slideLayout" Target="../slideLayouts/slideLayout37.xml"/><Relationship Id="rId16" Type="http://schemas.openxmlformats.org/officeDocument/2006/relationships/theme" Target="../theme/theme3.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image" Target="../media/image4.jpeg"/><Relationship Id="rId2" Type="http://schemas.openxmlformats.org/officeDocument/2006/relationships/slideLayout" Target="../slideLayouts/slideLayout52.xml"/><Relationship Id="rId16" Type="http://schemas.openxmlformats.org/officeDocument/2006/relationships/image" Target="../media/image3.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4.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image" Target="../media/image3.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theme" Target="../theme/theme5.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600"/>
          </a:xfrm>
          <a:prstGeom prst="rect">
            <a:avLst/>
          </a:prstGeom>
        </p:spPr>
        <p:txBody>
          <a:bodyPr vert="horz" lIns="91440" tIns="45720" rIns="91440" bIns="45720" rtlCol="0" anchor="t">
            <a:normAutofit/>
          </a:bodyPr>
          <a:lstStyle/>
          <a:p>
            <a:r>
              <a:rPr lang="en-US"/>
              <a:t>Click to edit Master title style</a:t>
            </a:r>
          </a:p>
        </p:txBody>
      </p:sp>
      <p:sp>
        <p:nvSpPr>
          <p:cNvPr id="16" name="Rectangle 15"/>
          <p:cNvSpPr/>
          <p:nvPr userDrawn="1"/>
        </p:nvSpPr>
        <p:spPr>
          <a:xfrm>
            <a:off x="0" y="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Source Sans Pro" charset="0"/>
                <a:cs typeface="Calibri" panose="020F0502020204030204" pitchFamily="34" charset="0"/>
              </a:defRPr>
            </a:lvl1pPr>
          </a:lstStyle>
          <a:p>
            <a:fld id="{67B19427-F580-D146-B60E-4CADEE75497F}" type="slidenum">
              <a:rPr lang="en-US" smtClean="0"/>
              <a:pPr/>
              <a:t>‹#›</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4027384603"/>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hdr="0" dt="0"/>
  <p:txStyles>
    <p:titleStyle>
      <a:lvl1pPr algn="l" defTabSz="914400" rtl="0" eaLnBrk="1" latinLnBrk="0" hangingPunct="1">
        <a:lnSpc>
          <a:spcPct val="90000"/>
        </a:lnSpc>
        <a:spcBef>
          <a:spcPct val="0"/>
        </a:spcBef>
        <a:buNone/>
        <a:defRPr sz="4000" b="0" i="0" kern="1200">
          <a:solidFill>
            <a:srgbClr val="007787"/>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762000"/>
            <a:ext cx="8534400" cy="990600"/>
          </a:xfrm>
          <a:prstGeom prst="rect">
            <a:avLst/>
          </a:prstGeom>
        </p:spPr>
        <p:txBody>
          <a:bodyPr vert="horz" lIns="91440" tIns="45720" rIns="91440" bIns="45720" rtlCol="0" anchor="t">
            <a:normAutofit/>
          </a:bodyPr>
          <a:lstStyle/>
          <a:p>
            <a:r>
              <a:rPr lang="en-US"/>
              <a:t>Click to edit Master title style</a:t>
            </a:r>
          </a:p>
        </p:txBody>
      </p:sp>
      <p:sp>
        <p:nvSpPr>
          <p:cNvPr id="16" name="Rectangle 15"/>
          <p:cNvSpPr/>
          <p:nvPr userDrawn="1"/>
        </p:nvSpPr>
        <p:spPr>
          <a:xfrm>
            <a:off x="0" y="0"/>
            <a:ext cx="9144000" cy="457200"/>
          </a:xfrm>
          <a:prstGeom prst="rect">
            <a:avLst/>
          </a:prstGeom>
          <a:solidFill>
            <a:srgbClr val="007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userDrawn="1"/>
        </p:nvCxnSpPr>
        <p:spPr>
          <a:xfrm>
            <a:off x="0" y="6324600"/>
            <a:ext cx="914400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6457950" y="6356350"/>
            <a:ext cx="2381250" cy="365125"/>
          </a:xfrm>
          <a:prstGeom prst="rect">
            <a:avLst/>
          </a:prstGeom>
        </p:spPr>
        <p:txBody>
          <a:bodyPr vert="horz" lIns="91440" tIns="45720" rIns="91440" bIns="45720" rtlCol="0" anchor="ctr"/>
          <a:lstStyle>
            <a:lvl1pPr algn="r">
              <a:defRPr sz="1200" b="0" i="0">
                <a:solidFill>
                  <a:schemeClr val="tx1">
                    <a:tint val="75000"/>
                  </a:schemeClr>
                </a:solidFill>
                <a:latin typeface="Calibri" panose="020F0502020204030204" pitchFamily="34" charset="0"/>
                <a:ea typeface="Source Sans Pro" charset="0"/>
                <a:cs typeface="Calibri" panose="020F0502020204030204" pitchFamily="34" charset="0"/>
              </a:defRPr>
            </a:lvl1pPr>
          </a:lstStyle>
          <a:p>
            <a:fld id="{67B19427-F580-D146-B60E-4CADEE75497F}" type="slidenum">
              <a:rPr lang="en-US" smtClean="0"/>
              <a:pPr/>
              <a:t>‹#›</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b="0" i="0">
                <a:solidFill>
                  <a:schemeClr val="tx1">
                    <a:tint val="75000"/>
                  </a:schemeClr>
                </a:solidFill>
                <a:latin typeface="Times New Roman" charset="0"/>
                <a:ea typeface="Times New Roman" charset="0"/>
                <a:cs typeface="Times New Roman" charset="0"/>
              </a:defRPr>
            </a:lvl1pPr>
          </a:lstStyle>
          <a:p>
            <a:r>
              <a:rPr lang="en-US"/>
              <a:t>Copyright ©2018 John Wiley &amp; Sons, Inc. </a:t>
            </a:r>
          </a:p>
        </p:txBody>
      </p:sp>
    </p:spTree>
    <p:extLst>
      <p:ext uri="{BB962C8B-B14F-4D97-AF65-F5344CB8AC3E}">
        <p14:creationId xmlns:p14="http://schemas.microsoft.com/office/powerpoint/2010/main" val="94308800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Lst>
  <p:hf hdr="0" dt="0"/>
  <p:txStyles>
    <p:titleStyle>
      <a:lvl1pPr algn="l" defTabSz="914400" rtl="0" eaLnBrk="1" latinLnBrk="0" hangingPunct="1">
        <a:lnSpc>
          <a:spcPct val="90000"/>
        </a:lnSpc>
        <a:spcBef>
          <a:spcPct val="0"/>
        </a:spcBef>
        <a:buNone/>
        <a:defRPr sz="4000" b="0" i="0" kern="1200">
          <a:solidFill>
            <a:srgbClr val="007787"/>
          </a:solidFill>
          <a:latin typeface="Times New Roman" charset="0"/>
          <a:ea typeface="Times New Roman" charset="0"/>
          <a:cs typeface="Times New Roman"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p:nvPicPr>
        <p:blipFill>
          <a:blip r:embed="rId17"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p:nvPicPr>
        <p:blipFill>
          <a:blip r:embed="rId18"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247866494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93" r:id="rId15"/>
  </p:sldLayoutIdLst>
  <p:transition>
    <p:wipe dir="r"/>
  </p:transition>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userDrawn="1"/>
        </p:nvPicPr>
        <p:blipFill>
          <a:blip r:embed="rId16"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userDrawn="1"/>
        </p:nvPicPr>
        <p:blipFill>
          <a:blip r:embed="rId17"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359319634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4" r:id="rId12"/>
    <p:sldLayoutId id="2147483764" r:id="rId13"/>
    <p:sldLayoutId id="2147483807" r:id="rId14"/>
  </p:sldLayoutIdLst>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p:nvPicPr>
        <p:blipFill>
          <a:blip r:embed="rId29"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p:nvPicPr>
        <p:blipFill>
          <a:blip r:embed="rId30"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2465810580"/>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7" r:id="rId26"/>
    <p:sldLayoutId id="2147483708" r:id="rId27"/>
  </p:sldLayoutIdLst>
  <p:transition>
    <p:wipe dir="r"/>
  </p:transition>
  <p:hf hd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frs.org/use-around-the-world/why-global-accounting-standards/" TargetMode="External"/><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8" Type="http://schemas.openxmlformats.org/officeDocument/2006/relationships/hyperlink" Target="https://www.fortunechina.com/global500/13/2024" TargetMode="External"/><Relationship Id="rId13" Type="http://schemas.openxmlformats.org/officeDocument/2006/relationships/hyperlink" Target="https://www.fortunechina.com/global500/14/2024" TargetMode="External"/><Relationship Id="rId18" Type="http://schemas.openxmlformats.org/officeDocument/2006/relationships/hyperlink" Target="https://www.fortunechina.com/global500/42/2024" TargetMode="External"/><Relationship Id="rId3" Type="http://schemas.openxmlformats.org/officeDocument/2006/relationships/hyperlink" Target="https://www.fortunechina.com/global500/3/2024" TargetMode="External"/><Relationship Id="rId21" Type="http://schemas.openxmlformats.org/officeDocument/2006/relationships/hyperlink" Target="https://www.fortunechina.com/global500/661/2024" TargetMode="External"/><Relationship Id="rId7" Type="http://schemas.openxmlformats.org/officeDocument/2006/relationships/hyperlink" Target="https://www.fortunechina.com/global500/9/2024" TargetMode="External"/><Relationship Id="rId12" Type="http://schemas.openxmlformats.org/officeDocument/2006/relationships/hyperlink" Target="https://www.fortunechina.com/global500/63/2024" TargetMode="External"/><Relationship Id="rId17" Type="http://schemas.openxmlformats.org/officeDocument/2006/relationships/hyperlink" Target="https://www.fortunechina.com/global500/10/2024" TargetMode="External"/><Relationship Id="rId2" Type="http://schemas.openxmlformats.org/officeDocument/2006/relationships/notesSlide" Target="../notesSlides/notesSlide4.xml"/><Relationship Id="rId16" Type="http://schemas.openxmlformats.org/officeDocument/2006/relationships/hyperlink" Target="https://www.fortunechina.com/global500/292/2024" TargetMode="External"/><Relationship Id="rId20" Type="http://schemas.openxmlformats.org/officeDocument/2006/relationships/hyperlink" Target="https://www.fortunechina.com/global500/91/2024" TargetMode="External"/><Relationship Id="rId1" Type="http://schemas.openxmlformats.org/officeDocument/2006/relationships/slideLayout" Target="../slideLayouts/slideLayout49.xml"/><Relationship Id="rId6" Type="http://schemas.openxmlformats.org/officeDocument/2006/relationships/hyperlink" Target="https://www.fortunechina.com/global500/752/2024" TargetMode="External"/><Relationship Id="rId11" Type="http://schemas.openxmlformats.org/officeDocument/2006/relationships/hyperlink" Target="https://www.fortunechina.com/global500/41/2024" TargetMode="External"/><Relationship Id="rId5" Type="http://schemas.openxmlformats.org/officeDocument/2006/relationships/hyperlink" Target="https://www.fortunechina.com/global500/15/2024" TargetMode="External"/><Relationship Id="rId15" Type="http://schemas.openxmlformats.org/officeDocument/2006/relationships/hyperlink" Target="https://www.fortunechina.com/global500/1/2024" TargetMode="External"/><Relationship Id="rId10" Type="http://schemas.openxmlformats.org/officeDocument/2006/relationships/hyperlink" Target="https://www.fortunechina.com/global500/71/2024" TargetMode="External"/><Relationship Id="rId19" Type="http://schemas.openxmlformats.org/officeDocument/2006/relationships/hyperlink" Target="https://www.fortunechina.com/global500/423/2024" TargetMode="External"/><Relationship Id="rId4" Type="http://schemas.openxmlformats.org/officeDocument/2006/relationships/hyperlink" Target="https://www.fortunechina.com/global500/485/2024" TargetMode="External"/><Relationship Id="rId9" Type="http://schemas.openxmlformats.org/officeDocument/2006/relationships/hyperlink" Target="https://www.fortunechina.com/global500/253/2024" TargetMode="External"/><Relationship Id="rId14" Type="http://schemas.openxmlformats.org/officeDocument/2006/relationships/hyperlink" Target="https://www.fortunechina.com/global500/2/2024" TargetMode="External"/><Relationship Id="rId22" Type="http://schemas.openxmlformats.org/officeDocument/2006/relationships/hyperlink" Target="https://www.fortunechina.com/global500/88/202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faculty.hitsz.edu.cn/qiangwei" TargetMode="Externa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hyperlink" Target="http://www.iosco.org/" TargetMode="External"/><Relationship Id="rId2" Type="http://schemas.openxmlformats.org/officeDocument/2006/relationships/notesSlide" Target="../notesSlides/notesSlide14.xml"/><Relationship Id="rId1" Type="http://schemas.openxmlformats.org/officeDocument/2006/relationships/slideLayout" Target="../slideLayouts/slideLayout49.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4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9.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9.xml"/><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42.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9.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4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9.png"/><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6.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7.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77.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77.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77.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77.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7.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77.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77.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6.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7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6.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77.xml"/><Relationship Id="rId5" Type="http://schemas.openxmlformats.org/officeDocument/2006/relationships/image" Target="../media/image31.png"/><Relationship Id="rId4" Type="http://schemas.openxmlformats.org/officeDocument/2006/relationships/image" Target="../media/image30.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6.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65.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ogo-VI系统0709-PPT-24.jpg"/>
          <p:cNvPicPr>
            <a:picLocks noChangeAspect="1"/>
          </p:cNvPicPr>
          <p:nvPr/>
        </p:nvPicPr>
        <p:blipFill>
          <a:blip r:embed="rId2" cstate="print"/>
          <a:stretch>
            <a:fillRect/>
          </a:stretch>
        </p:blipFill>
        <p:spPr>
          <a:xfrm>
            <a:off x="0" y="36013"/>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71480"/>
            <a:ext cx="2714644" cy="523429"/>
          </a:xfrm>
          <a:prstGeom prst="rect">
            <a:avLst/>
          </a:prstGeom>
        </p:spPr>
      </p:pic>
      <p:sp>
        <p:nvSpPr>
          <p:cNvPr id="6" name="TextBox 5"/>
          <p:cNvSpPr txBox="1"/>
          <p:nvPr/>
        </p:nvSpPr>
        <p:spPr>
          <a:xfrm>
            <a:off x="571472" y="1549303"/>
            <a:ext cx="7581928" cy="2308324"/>
          </a:xfrm>
          <a:prstGeom prst="rect">
            <a:avLst/>
          </a:prstGeom>
          <a:noFill/>
        </p:spPr>
        <p:txBody>
          <a:bodyPr wrap="square" rtlCol="0" anchor="b"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ACCT 2003F </a:t>
            </a:r>
            <a:br>
              <a:rPr kumimoji="0" lang="en-US" altLang="zh-CN"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en-US" altLang="zh-CN"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Intermediate Financial Accounting</a:t>
            </a:r>
            <a:br>
              <a:rPr kumimoji="0" lang="en-US" altLang="zh-CN"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zh-CN" altLang="en-US" sz="3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中级财务会计</a:t>
            </a:r>
            <a:endParaRPr kumimoji="0" lang="zh-CN" altLang="en-US" sz="36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TextBox 7"/>
          <p:cNvSpPr txBox="1"/>
          <p:nvPr/>
        </p:nvSpPr>
        <p:spPr>
          <a:xfrm>
            <a:off x="633257" y="5420016"/>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sp>
        <p:nvSpPr>
          <p:cNvPr id="10" name="TextBox 9"/>
          <p:cNvSpPr txBox="1"/>
          <p:nvPr/>
        </p:nvSpPr>
        <p:spPr>
          <a:xfrm>
            <a:off x="642910" y="6162280"/>
            <a:ext cx="1125629"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2024.8.26</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
        <p:nvSpPr>
          <p:cNvPr id="2" name="TextBox 1">
            <a:extLst>
              <a:ext uri="{FF2B5EF4-FFF2-40B4-BE49-F238E27FC236}">
                <a16:creationId xmlns:a16="http://schemas.microsoft.com/office/drawing/2014/main" id="{F12002B5-A2D1-32B8-F165-B14771C0AC8F}"/>
              </a:ext>
            </a:extLst>
          </p:cNvPr>
          <p:cNvSpPr txBox="1"/>
          <p:nvPr/>
        </p:nvSpPr>
        <p:spPr>
          <a:xfrm>
            <a:off x="381000" y="4572000"/>
            <a:ext cx="2057400" cy="461665"/>
          </a:xfrm>
          <a:prstGeom prst="rect">
            <a:avLst/>
          </a:prstGeom>
          <a:noFill/>
        </p:spPr>
        <p:txBody>
          <a:bodyPr wrap="square" rtlCol="0">
            <a:spAutoFit/>
          </a:bodyPr>
          <a:lstStyle/>
          <a:p>
            <a:r>
              <a:rPr lang="zh-CN" altLang="en-US">
                <a:solidFill>
                  <a:schemeClr val="bg1"/>
                </a:solidFill>
                <a:ea typeface="思源黑体 CN Light" panose="020B0300000000000000"/>
              </a:rPr>
              <a:t>授课人</a:t>
            </a:r>
            <a:r>
              <a:rPr lang="en-US" altLang="zh-CN">
                <a:solidFill>
                  <a:schemeClr val="bg1"/>
                </a:solidFill>
                <a:ea typeface="思源黑体 CN Light" panose="020B0300000000000000"/>
              </a:rPr>
              <a:t>: </a:t>
            </a:r>
            <a:r>
              <a:rPr lang="zh-CN" altLang="en-US">
                <a:solidFill>
                  <a:schemeClr val="bg1"/>
                </a:solidFill>
                <a:ea typeface="思源黑体 CN Light" panose="020B0300000000000000"/>
              </a:rPr>
              <a:t>墙伟</a:t>
            </a:r>
            <a:endParaRPr lang="en-US">
              <a:solidFill>
                <a:schemeClr val="bg1"/>
              </a:solidFill>
              <a:ea typeface="思源黑体 CN Light" panose="020B03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2FE1BA-159C-44CC-993B-3091F34FF58A}"/>
              </a:ext>
            </a:extLst>
          </p:cNvPr>
          <p:cNvSpPr>
            <a:spLocks noGrp="1"/>
          </p:cNvSpPr>
          <p:nvPr>
            <p:ph idx="1"/>
          </p:nvPr>
        </p:nvSpPr>
        <p:spPr>
          <a:xfrm>
            <a:off x="228600" y="304800"/>
            <a:ext cx="8382000" cy="914400"/>
          </a:xfrm>
        </p:spPr>
        <p:txBody>
          <a:bodyPr>
            <a:noAutofit/>
          </a:bodyPr>
          <a:lstStyle/>
          <a:p>
            <a:pPr marL="0" indent="0">
              <a:buNone/>
            </a:pPr>
            <a:r>
              <a:rPr lang="en-US" sz="3200"/>
              <a:t>Continuing Evolution of International Financial Reporting</a:t>
            </a:r>
          </a:p>
        </p:txBody>
      </p:sp>
      <p:pic>
        <p:nvPicPr>
          <p:cNvPr id="4" name="Picture 3">
            <a:hlinkClick r:id="rId3"/>
            <a:extLst>
              <a:ext uri="{FF2B5EF4-FFF2-40B4-BE49-F238E27FC236}">
                <a16:creationId xmlns:a16="http://schemas.microsoft.com/office/drawing/2014/main" id="{DFEE6818-2525-4B5D-8EB2-90F20CB99372}"/>
              </a:ext>
            </a:extLst>
          </p:cNvPr>
          <p:cNvPicPr>
            <a:picLocks noChangeAspect="1"/>
          </p:cNvPicPr>
          <p:nvPr/>
        </p:nvPicPr>
        <p:blipFill>
          <a:blip r:embed="rId4"/>
          <a:stretch>
            <a:fillRect/>
          </a:stretch>
        </p:blipFill>
        <p:spPr>
          <a:xfrm>
            <a:off x="0" y="1795614"/>
            <a:ext cx="4826864" cy="3601306"/>
          </a:xfrm>
          <a:prstGeom prst="rect">
            <a:avLst/>
          </a:prstGeom>
        </p:spPr>
      </p:pic>
      <p:sp>
        <p:nvSpPr>
          <p:cNvPr id="5" name="TextBox 4">
            <a:extLst>
              <a:ext uri="{FF2B5EF4-FFF2-40B4-BE49-F238E27FC236}">
                <a16:creationId xmlns:a16="http://schemas.microsoft.com/office/drawing/2014/main" id="{40BDD525-9217-7782-09C6-F9761566B618}"/>
              </a:ext>
            </a:extLst>
          </p:cNvPr>
          <p:cNvSpPr txBox="1"/>
          <p:nvPr/>
        </p:nvSpPr>
        <p:spPr>
          <a:xfrm>
            <a:off x="2061714" y="6246333"/>
            <a:ext cx="5230482" cy="461665"/>
          </a:xfrm>
          <a:prstGeom prst="rect">
            <a:avLst/>
          </a:prstGeom>
          <a:noFill/>
        </p:spPr>
        <p:txBody>
          <a:bodyPr wrap="square">
            <a:spAutoFit/>
          </a:bodyPr>
          <a:lstStyle/>
          <a:p>
            <a:pPr algn="l"/>
            <a:r>
              <a:rPr lang="en-CN" sz="1200" dirty="0">
                <a:hlinkClick r:id="rId3"/>
              </a:rPr>
              <a:t>https://www.ifrs.org/use-around-the-world/why-global-accounting-standards/</a:t>
            </a:r>
            <a:endParaRPr lang="en-CN" sz="1200" dirty="0"/>
          </a:p>
          <a:p>
            <a:pPr algn="l"/>
            <a:endParaRPr lang="en-CN" sz="1200" dirty="0"/>
          </a:p>
        </p:txBody>
      </p:sp>
      <p:sp>
        <p:nvSpPr>
          <p:cNvPr id="6" name="AutoShape 2" descr="Graph showing profiled jurisdictions that require use of IFRS Standards by region">
            <a:extLst>
              <a:ext uri="{FF2B5EF4-FFF2-40B4-BE49-F238E27FC236}">
                <a16:creationId xmlns:a16="http://schemas.microsoft.com/office/drawing/2014/main" id="{478EBC2E-AB3B-ED06-B8AC-7D502DA00971}"/>
              </a:ext>
            </a:extLst>
          </p:cNvPr>
          <p:cNvSpPr>
            <a:spLocks noChangeAspect="1" noChangeArrowheads="1"/>
          </p:cNvSpPr>
          <p:nvPr/>
        </p:nvSpPr>
        <p:spPr bwMode="auto">
          <a:xfrm>
            <a:off x="4419599" y="3276599"/>
            <a:ext cx="2657605" cy="26576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pic>
        <p:nvPicPr>
          <p:cNvPr id="7" name="Picture 6">
            <a:extLst>
              <a:ext uri="{FF2B5EF4-FFF2-40B4-BE49-F238E27FC236}">
                <a16:creationId xmlns:a16="http://schemas.microsoft.com/office/drawing/2014/main" id="{8AEC29D3-9AFD-B44E-4AD9-EF1CB493C3A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rot="5400000">
            <a:off x="4734894" y="1939046"/>
            <a:ext cx="4400699" cy="3350712"/>
          </a:xfrm>
          <a:prstGeom prst="rect">
            <a:avLst/>
          </a:prstGeom>
        </p:spPr>
      </p:pic>
    </p:spTree>
    <p:extLst>
      <p:ext uri="{BB962C8B-B14F-4D97-AF65-F5344CB8AC3E}">
        <p14:creationId xmlns:p14="http://schemas.microsoft.com/office/powerpoint/2010/main" val="3095744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600199"/>
            <a:ext cx="8543926" cy="4606029"/>
          </a:xfrm>
        </p:spPr>
        <p:txBody>
          <a:bodyPr anchor="ctr">
            <a:noAutofit/>
          </a:bodyPr>
          <a:lstStyle/>
          <a:p>
            <a:pPr algn="ctr"/>
            <a:r>
              <a:rPr lang="en-US" sz="4000" b="1">
                <a:solidFill>
                  <a:schemeClr val="accent1"/>
                </a:solidFill>
                <a:latin typeface="Liberation Sans"/>
                <a:cs typeface="Times New Roman" panose="02020603050405020304" pitchFamily="18" charset="0"/>
              </a:rPr>
              <a:t>Describe the global financial markets and their relation to financial reporting.</a:t>
            </a:r>
            <a:endParaRPr lang="en-CA" altLang="en-US" sz="4000" b="1">
              <a:latin typeface="Liberation Sans"/>
              <a:cs typeface="Times New Roman" panose="02020603050405020304" pitchFamily="18" charset="0"/>
            </a:endParaRPr>
          </a:p>
        </p:txBody>
      </p:sp>
      <p:sp>
        <p:nvSpPr>
          <p:cNvPr id="4" name="TextBox 3">
            <a:extLst>
              <a:ext uri="{FF2B5EF4-FFF2-40B4-BE49-F238E27FC236}">
                <a16:creationId xmlns:a16="http://schemas.microsoft.com/office/drawing/2014/main" id="{90AC1406-EE6C-4204-CF0F-ED277E8E3DD0}"/>
              </a:ext>
            </a:extLst>
          </p:cNvPr>
          <p:cNvSpPr txBox="1"/>
          <p:nvPr/>
        </p:nvSpPr>
        <p:spPr>
          <a:xfrm>
            <a:off x="381000" y="609600"/>
            <a:ext cx="4576332" cy="1077218"/>
          </a:xfrm>
          <a:prstGeom prst="rect">
            <a:avLst/>
          </a:prstGeom>
          <a:noFill/>
        </p:spPr>
        <p:txBody>
          <a:bodyPr wrap="square">
            <a:spAutoFit/>
          </a:bodyPr>
          <a:lstStyle/>
          <a:p>
            <a:r>
              <a:rPr lang="en-IN" sz="3200" b="1">
                <a:solidFill>
                  <a:srgbClr val="931B21"/>
                </a:solidFill>
                <a:latin typeface="Liberation Sans"/>
                <a:cs typeface="Times New Roman" panose="02020603050405020304" pitchFamily="18" charset="0"/>
              </a:rPr>
              <a:t>Learning Objective 1</a:t>
            </a:r>
            <a:br>
              <a:rPr lang="en-IN" sz="3200" b="1">
                <a:solidFill>
                  <a:srgbClr val="931B21"/>
                </a:solidFill>
                <a:latin typeface="Liberation Sans"/>
                <a:cs typeface="Times New Roman" panose="02020603050405020304" pitchFamily="18" charset="0"/>
              </a:rPr>
            </a:br>
            <a:endParaRPr lang="en-US" sz="3200"/>
          </a:p>
        </p:txBody>
      </p:sp>
    </p:spTree>
    <p:extLst>
      <p:ext uri="{BB962C8B-B14F-4D97-AF65-F5344CB8AC3E}">
        <p14:creationId xmlns:p14="http://schemas.microsoft.com/office/powerpoint/2010/main" val="2390891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2" name="Rectangle 10"/>
          <p:cNvSpPr>
            <a:spLocks noGrp="1" noChangeArrowheads="1"/>
          </p:cNvSpPr>
          <p:nvPr>
            <p:ph type="title" idx="4294967295"/>
          </p:nvPr>
        </p:nvSpPr>
        <p:spPr bwMode="auto">
          <a:xfrm>
            <a:off x="573734" y="571862"/>
            <a:ext cx="4648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noAutofit/>
          </a:bodyPr>
          <a:lstStyle/>
          <a:p>
            <a:r>
              <a:rPr lang="en-US" altLang="en-US" sz="3200" kern="1200">
                <a:solidFill>
                  <a:schemeClr val="tx1"/>
                </a:solidFill>
                <a:effectLst/>
                <a:latin typeface="Liberation Sans" panose="020B0604020202020204"/>
                <a:ea typeface="+mn-ea"/>
                <a:cs typeface="+mn-cs"/>
              </a:rPr>
              <a:t>Global Markets</a:t>
            </a:r>
          </a:p>
        </p:txBody>
      </p:sp>
      <p:sp>
        <p:nvSpPr>
          <p:cNvPr id="8208" name="Rectangle 16"/>
          <p:cNvSpPr>
            <a:spLocks noChangeArrowheads="1"/>
          </p:cNvSpPr>
          <p:nvPr/>
        </p:nvSpPr>
        <p:spPr bwMode="auto">
          <a:xfrm>
            <a:off x="576262" y="1521869"/>
            <a:ext cx="7490384"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en-US" altLang="en-US" dirty="0">
                <a:latin typeface="Liberation Sans" panose="020B0604020202020204"/>
              </a:rPr>
              <a:t>World markets are becoming increasingly intertwined.</a:t>
            </a:r>
          </a:p>
        </p:txBody>
      </p:sp>
      <p:sp>
        <p:nvSpPr>
          <p:cNvPr id="8210" name="Rectangle 18"/>
          <p:cNvSpPr>
            <a:spLocks noChangeArrowheads="1"/>
          </p:cNvSpPr>
          <p:nvPr/>
        </p:nvSpPr>
        <p:spPr bwMode="auto">
          <a:xfrm>
            <a:off x="1752600" y="2209800"/>
            <a:ext cx="579755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200">
                <a:latin typeface="Liberation Sans" panose="020B0604020202020204"/>
              </a:rPr>
              <a:t>Top 20 Global Companies In Terms of Sales</a:t>
            </a:r>
          </a:p>
        </p:txBody>
      </p:sp>
      <p:sp>
        <p:nvSpPr>
          <p:cNvPr id="8211" name="Line 19"/>
          <p:cNvSpPr>
            <a:spLocks noChangeShapeType="1"/>
          </p:cNvSpPr>
          <p:nvPr/>
        </p:nvSpPr>
        <p:spPr bwMode="auto">
          <a:xfrm>
            <a:off x="1752600" y="2667000"/>
            <a:ext cx="5791200" cy="0"/>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1" name="Rectangle 9"/>
          <p:cNvSpPr>
            <a:spLocks noChangeArrowheads="1"/>
          </p:cNvSpPr>
          <p:nvPr/>
        </p:nvSpPr>
        <p:spPr bwMode="auto">
          <a:xfrm>
            <a:off x="2007027" y="6302666"/>
            <a:ext cx="2057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200" b="1">
                <a:solidFill>
                  <a:srgbClr val="006666"/>
                </a:solidFill>
                <a:latin typeface="Liberation Sans" panose="020B0604020202020204"/>
              </a:rPr>
              <a:t>ILLUSTRATION 1.1</a:t>
            </a:r>
          </a:p>
        </p:txBody>
      </p:sp>
      <p:graphicFrame>
        <p:nvGraphicFramePr>
          <p:cNvPr id="2" name="Table 1">
            <a:extLst>
              <a:ext uri="{FF2B5EF4-FFF2-40B4-BE49-F238E27FC236}">
                <a16:creationId xmlns:a16="http://schemas.microsoft.com/office/drawing/2014/main" id="{A03A2F69-25A1-AECD-5EBC-D3644F012BF3}"/>
              </a:ext>
            </a:extLst>
          </p:cNvPr>
          <p:cNvGraphicFramePr>
            <a:graphicFrameLocks noGrp="1"/>
          </p:cNvGraphicFramePr>
          <p:nvPr>
            <p:extLst>
              <p:ext uri="{D42A27DB-BD31-4B8C-83A1-F6EECF244321}">
                <p14:modId xmlns:p14="http://schemas.microsoft.com/office/powerpoint/2010/main" val="2667211041"/>
              </p:ext>
            </p:extLst>
          </p:nvPr>
        </p:nvGraphicFramePr>
        <p:xfrm>
          <a:off x="396242" y="2776311"/>
          <a:ext cx="3837255" cy="3409078"/>
        </p:xfrm>
        <a:graphic>
          <a:graphicData uri="http://schemas.openxmlformats.org/drawingml/2006/table">
            <a:tbl>
              <a:tblPr/>
              <a:tblGrid>
                <a:gridCol w="376319">
                  <a:extLst>
                    <a:ext uri="{9D8B030D-6E8A-4147-A177-3AD203B41FA5}">
                      <a16:colId xmlns:a16="http://schemas.microsoft.com/office/drawing/2014/main" val="2317841999"/>
                    </a:ext>
                  </a:extLst>
                </a:gridCol>
                <a:gridCol w="1455947">
                  <a:extLst>
                    <a:ext uri="{9D8B030D-6E8A-4147-A177-3AD203B41FA5}">
                      <a16:colId xmlns:a16="http://schemas.microsoft.com/office/drawing/2014/main" val="2439062380"/>
                    </a:ext>
                  </a:extLst>
                </a:gridCol>
                <a:gridCol w="782989">
                  <a:extLst>
                    <a:ext uri="{9D8B030D-6E8A-4147-A177-3AD203B41FA5}">
                      <a16:colId xmlns:a16="http://schemas.microsoft.com/office/drawing/2014/main" val="3369233173"/>
                    </a:ext>
                  </a:extLst>
                </a:gridCol>
                <a:gridCol w="684431">
                  <a:extLst>
                    <a:ext uri="{9D8B030D-6E8A-4147-A177-3AD203B41FA5}">
                      <a16:colId xmlns:a16="http://schemas.microsoft.com/office/drawing/2014/main" val="1339242658"/>
                    </a:ext>
                  </a:extLst>
                </a:gridCol>
                <a:gridCol w="537569">
                  <a:extLst>
                    <a:ext uri="{9D8B030D-6E8A-4147-A177-3AD203B41FA5}">
                      <a16:colId xmlns:a16="http://schemas.microsoft.com/office/drawing/2014/main" val="3437262785"/>
                    </a:ext>
                  </a:extLst>
                </a:gridCol>
              </a:tblGrid>
              <a:tr h="293678">
                <a:tc>
                  <a:txBody>
                    <a:bodyPr/>
                    <a:lstStyle/>
                    <a:p>
                      <a:pPr algn="ctr" fontAlgn="t"/>
                      <a:r>
                        <a:rPr lang="zh-CN" altLang="en-US" sz="900" b="1" dirty="0">
                          <a:solidFill>
                            <a:srgbClr val="000000"/>
                          </a:solidFill>
                          <a:effectLst/>
                          <a:latin typeface="+mj-ea"/>
                          <a:ea typeface="+mj-ea"/>
                        </a:rPr>
                        <a:t>排名</a:t>
                      </a:r>
                    </a:p>
                  </a:txBody>
                  <a:tcPr marL="1857" marR="4457" marT="2786" marB="2229">
                    <a:lnL>
                      <a:noFill/>
                    </a:lnL>
                    <a:lnR>
                      <a:noFill/>
                    </a:lnR>
                    <a:lnT>
                      <a:noFill/>
                    </a:lnT>
                    <a:lnB w="3810" cap="flat" cmpd="sng" algn="ctr">
                      <a:solidFill>
                        <a:srgbClr val="B02834"/>
                      </a:solidFill>
                      <a:prstDash val="solid"/>
                      <a:round/>
                      <a:headEnd type="none" w="med" len="med"/>
                      <a:tailEnd type="none" w="med" len="med"/>
                    </a:lnB>
                    <a:noFill/>
                  </a:tcPr>
                </a:tc>
                <a:tc>
                  <a:txBody>
                    <a:bodyPr/>
                    <a:lstStyle/>
                    <a:p>
                      <a:pPr algn="ctr" fontAlgn="t"/>
                      <a:r>
                        <a:rPr lang="zh-CN" altLang="en-US" sz="900" b="1" dirty="0">
                          <a:solidFill>
                            <a:srgbClr val="000000"/>
                          </a:solidFill>
                          <a:effectLst/>
                          <a:latin typeface="+mj-ea"/>
                          <a:ea typeface="+mj-ea"/>
                        </a:rPr>
                        <a:t>公司名称</a:t>
                      </a:r>
                      <a:r>
                        <a:rPr lang="en-US" altLang="zh-CN" sz="900" b="1" i="0" dirty="0">
                          <a:solidFill>
                            <a:srgbClr val="000000"/>
                          </a:solidFill>
                          <a:effectLst/>
                          <a:latin typeface="+mj-ea"/>
                          <a:ea typeface="+mj-ea"/>
                        </a:rPr>
                        <a:t>(</a:t>
                      </a:r>
                      <a:r>
                        <a:rPr lang="zh-CN" altLang="en-US" sz="900" b="1" i="0" dirty="0">
                          <a:solidFill>
                            <a:srgbClr val="000000"/>
                          </a:solidFill>
                          <a:effectLst/>
                          <a:latin typeface="+mj-ea"/>
                          <a:ea typeface="+mj-ea"/>
                        </a:rPr>
                        <a:t>中文</a:t>
                      </a:r>
                      <a:r>
                        <a:rPr lang="en-US" altLang="zh-CN" sz="900" b="1" i="0" dirty="0">
                          <a:solidFill>
                            <a:srgbClr val="000000"/>
                          </a:solidFill>
                          <a:effectLst/>
                          <a:latin typeface="+mj-ea"/>
                          <a:ea typeface="+mj-ea"/>
                        </a:rPr>
                        <a:t>)</a:t>
                      </a:r>
                      <a:endParaRPr lang="zh-CN" altLang="en-US" sz="900" b="1" dirty="0">
                        <a:solidFill>
                          <a:srgbClr val="000000"/>
                        </a:solidFill>
                        <a:effectLst/>
                        <a:latin typeface="+mj-ea"/>
                        <a:ea typeface="+mj-ea"/>
                      </a:endParaRPr>
                    </a:p>
                  </a:txBody>
                  <a:tcPr marL="5572" marR="4457" marT="2786" marB="2229">
                    <a:lnL>
                      <a:noFill/>
                    </a:lnL>
                    <a:lnR>
                      <a:noFill/>
                    </a:lnR>
                    <a:lnT>
                      <a:noFill/>
                    </a:lnT>
                    <a:lnB w="3810" cap="flat" cmpd="sng" algn="ctr">
                      <a:solidFill>
                        <a:srgbClr val="B02834"/>
                      </a:solidFill>
                      <a:prstDash val="solid"/>
                      <a:round/>
                      <a:headEnd type="none" w="med" len="med"/>
                      <a:tailEnd type="none" w="med" len="med"/>
                    </a:lnB>
                    <a:noFill/>
                  </a:tcPr>
                </a:tc>
                <a:tc>
                  <a:txBody>
                    <a:bodyPr/>
                    <a:lstStyle/>
                    <a:p>
                      <a:pPr algn="ctr" fontAlgn="t"/>
                      <a:r>
                        <a:rPr lang="zh-CN" altLang="en-US" sz="900" b="1">
                          <a:solidFill>
                            <a:srgbClr val="000000"/>
                          </a:solidFill>
                          <a:effectLst/>
                          <a:latin typeface="+mj-ea"/>
                          <a:ea typeface="+mj-ea"/>
                        </a:rPr>
                        <a:t>营业收入</a:t>
                      </a:r>
                      <a:r>
                        <a:rPr lang="en-US" altLang="zh-CN" sz="900" b="1" i="0">
                          <a:solidFill>
                            <a:srgbClr val="000000"/>
                          </a:solidFill>
                          <a:effectLst/>
                          <a:latin typeface="+mj-ea"/>
                          <a:ea typeface="+mj-ea"/>
                        </a:rPr>
                        <a:t>(</a:t>
                      </a:r>
                      <a:r>
                        <a:rPr lang="zh-CN" altLang="en-US" sz="900" b="1" i="0">
                          <a:solidFill>
                            <a:srgbClr val="000000"/>
                          </a:solidFill>
                          <a:effectLst/>
                          <a:latin typeface="+mj-ea"/>
                          <a:ea typeface="+mj-ea"/>
                        </a:rPr>
                        <a:t>百万美元</a:t>
                      </a:r>
                      <a:r>
                        <a:rPr lang="en-US" altLang="zh-CN" sz="900" b="1" i="0">
                          <a:solidFill>
                            <a:srgbClr val="000000"/>
                          </a:solidFill>
                          <a:effectLst/>
                          <a:latin typeface="+mj-ea"/>
                          <a:ea typeface="+mj-ea"/>
                        </a:rPr>
                        <a:t>)</a:t>
                      </a:r>
                      <a:endParaRPr lang="zh-CN" altLang="en-US" sz="900" b="1">
                        <a:solidFill>
                          <a:srgbClr val="000000"/>
                        </a:solidFill>
                        <a:effectLst/>
                        <a:latin typeface="+mj-ea"/>
                        <a:ea typeface="+mj-ea"/>
                      </a:endParaRPr>
                    </a:p>
                  </a:txBody>
                  <a:tcPr marL="1857" marR="4457" marT="2786" marB="2229">
                    <a:lnL>
                      <a:noFill/>
                    </a:lnL>
                    <a:lnR>
                      <a:noFill/>
                    </a:lnR>
                    <a:lnT>
                      <a:noFill/>
                    </a:lnT>
                    <a:lnB w="3810" cap="flat" cmpd="sng" algn="ctr">
                      <a:solidFill>
                        <a:srgbClr val="B02834"/>
                      </a:solidFill>
                      <a:prstDash val="solid"/>
                      <a:round/>
                      <a:headEnd type="none" w="med" len="med"/>
                      <a:tailEnd type="none" w="med" len="med"/>
                    </a:lnB>
                    <a:noFill/>
                  </a:tcPr>
                </a:tc>
                <a:tc>
                  <a:txBody>
                    <a:bodyPr/>
                    <a:lstStyle/>
                    <a:p>
                      <a:pPr algn="ctr" fontAlgn="t"/>
                      <a:r>
                        <a:rPr lang="zh-CN" altLang="en-US" sz="900" b="1" dirty="0">
                          <a:solidFill>
                            <a:srgbClr val="000000"/>
                          </a:solidFill>
                          <a:effectLst/>
                          <a:latin typeface="+mj-ea"/>
                          <a:ea typeface="+mj-ea"/>
                        </a:rPr>
                        <a:t>利润</a:t>
                      </a:r>
                      <a:r>
                        <a:rPr lang="en-US" altLang="zh-CN" sz="900" b="1" i="0" dirty="0">
                          <a:solidFill>
                            <a:srgbClr val="000000"/>
                          </a:solidFill>
                          <a:effectLst/>
                          <a:latin typeface="+mj-ea"/>
                          <a:ea typeface="+mj-ea"/>
                        </a:rPr>
                        <a:t>(</a:t>
                      </a:r>
                      <a:r>
                        <a:rPr lang="zh-CN" altLang="en-US" sz="900" b="1" i="0" dirty="0">
                          <a:solidFill>
                            <a:srgbClr val="000000"/>
                          </a:solidFill>
                          <a:effectLst/>
                          <a:latin typeface="+mj-ea"/>
                          <a:ea typeface="+mj-ea"/>
                        </a:rPr>
                        <a:t>百万美元</a:t>
                      </a:r>
                      <a:r>
                        <a:rPr lang="en-US" altLang="zh-CN" sz="900" b="1" i="0" dirty="0">
                          <a:solidFill>
                            <a:srgbClr val="000000"/>
                          </a:solidFill>
                          <a:effectLst/>
                          <a:latin typeface="+mj-ea"/>
                          <a:ea typeface="+mj-ea"/>
                        </a:rPr>
                        <a:t>)</a:t>
                      </a:r>
                      <a:endParaRPr lang="zh-CN" altLang="en-US" sz="900" b="1" dirty="0">
                        <a:solidFill>
                          <a:srgbClr val="000000"/>
                        </a:solidFill>
                        <a:effectLst/>
                        <a:latin typeface="+mj-ea"/>
                        <a:ea typeface="+mj-ea"/>
                      </a:endParaRPr>
                    </a:p>
                  </a:txBody>
                  <a:tcPr marL="1857" marR="4457" marT="2786" marB="2229">
                    <a:lnL>
                      <a:noFill/>
                    </a:lnL>
                    <a:lnR>
                      <a:noFill/>
                    </a:lnR>
                    <a:lnT>
                      <a:noFill/>
                    </a:lnT>
                    <a:lnB w="3810" cap="flat" cmpd="sng" algn="ctr">
                      <a:solidFill>
                        <a:srgbClr val="B02834"/>
                      </a:solidFill>
                      <a:prstDash val="solid"/>
                      <a:round/>
                      <a:headEnd type="none" w="med" len="med"/>
                      <a:tailEnd type="none" w="med" len="med"/>
                    </a:lnB>
                    <a:noFill/>
                  </a:tcPr>
                </a:tc>
                <a:tc>
                  <a:txBody>
                    <a:bodyPr/>
                    <a:lstStyle/>
                    <a:p>
                      <a:pPr algn="ctr" fontAlgn="t"/>
                      <a:r>
                        <a:rPr lang="zh-CN" altLang="en-US" sz="900" b="1" dirty="0">
                          <a:solidFill>
                            <a:srgbClr val="000000"/>
                          </a:solidFill>
                          <a:effectLst/>
                          <a:latin typeface="+mj-ea"/>
                          <a:ea typeface="+mj-ea"/>
                        </a:rPr>
                        <a:t>国家</a:t>
                      </a:r>
                      <a:br>
                        <a:rPr lang="zh-CN" altLang="en-US" sz="900" b="1" dirty="0">
                          <a:solidFill>
                            <a:srgbClr val="000000"/>
                          </a:solidFill>
                          <a:effectLst/>
                          <a:latin typeface="+mj-ea"/>
                          <a:ea typeface="+mj-ea"/>
                        </a:rPr>
                      </a:br>
                      <a:endParaRPr lang="zh-CN" altLang="en-US" sz="900" b="1" dirty="0">
                        <a:solidFill>
                          <a:srgbClr val="000000"/>
                        </a:solidFill>
                        <a:effectLst/>
                        <a:latin typeface="+mj-ea"/>
                        <a:ea typeface="+mj-ea"/>
                      </a:endParaRPr>
                    </a:p>
                  </a:txBody>
                  <a:tcPr marL="1857" marR="4457" marT="2786" marB="2229">
                    <a:lnL>
                      <a:noFill/>
                    </a:lnL>
                    <a:lnR>
                      <a:noFill/>
                    </a:lnR>
                    <a:lnT>
                      <a:noFill/>
                    </a:lnT>
                    <a:lnB w="3810" cap="flat" cmpd="sng" algn="ctr">
                      <a:solidFill>
                        <a:srgbClr val="B02834"/>
                      </a:solidFill>
                      <a:prstDash val="solid"/>
                      <a:round/>
                      <a:headEnd type="none" w="med" len="med"/>
                      <a:tailEnd type="none" w="med" len="med"/>
                    </a:lnB>
                    <a:noFill/>
                  </a:tcPr>
                </a:tc>
                <a:extLst>
                  <a:ext uri="{0D108BD9-81ED-4DB2-BD59-A6C34878D82A}">
                    <a16:rowId xmlns:a16="http://schemas.microsoft.com/office/drawing/2014/main" val="1934814909"/>
                  </a:ext>
                </a:extLst>
              </a:tr>
              <a:tr h="202879">
                <a:tc>
                  <a:txBody>
                    <a:bodyPr/>
                    <a:lstStyle/>
                    <a:p>
                      <a:pPr algn="ctr"/>
                      <a:r>
                        <a:rPr lang="en-US" sz="900" b="1">
                          <a:solidFill>
                            <a:srgbClr val="E31E23"/>
                          </a:solidFill>
                          <a:effectLst/>
                          <a:latin typeface="+mj-ea"/>
                          <a:ea typeface="+mj-ea"/>
                        </a:rPr>
                        <a:t>1</a:t>
                      </a:r>
                    </a:p>
                  </a:txBody>
                  <a:tcPr marL="4457" marR="4457" marT="2229" marB="2229" anchor="ctr">
                    <a:lnL>
                      <a:noFill/>
                    </a:lnL>
                    <a:lnR>
                      <a:noFill/>
                    </a:lnR>
                    <a:lnT w="3810" cap="flat" cmpd="sng" algn="ctr">
                      <a:solidFill>
                        <a:srgbClr val="B02834"/>
                      </a:solidFill>
                      <a:prstDash val="solid"/>
                      <a:round/>
                      <a:headEnd type="none" w="med" len="med"/>
                      <a:tailEnd type="none" w="med" len="med"/>
                    </a:lnT>
                    <a:lnB w="3810" cap="flat" cmpd="sng" algn="ctr">
                      <a:solidFill>
                        <a:srgbClr val="D09D4C"/>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3"/>
                        </a:rPr>
                        <a:t>沃尔玛（</a:t>
                      </a:r>
                      <a:r>
                        <a:rPr lang="en-US" sz="900" u="none" strike="noStrike">
                          <a:solidFill>
                            <a:srgbClr val="000000"/>
                          </a:solidFill>
                          <a:effectLst/>
                          <a:latin typeface="+mj-ea"/>
                          <a:ea typeface="+mj-ea"/>
                          <a:hlinkClick r:id="rId3"/>
                        </a:rPr>
                        <a:t>WALMART)</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B02834"/>
                      </a:solidFill>
                      <a:prstDash val="solid"/>
                      <a:round/>
                      <a:headEnd type="none" w="med" len="med"/>
                      <a:tailEnd type="none" w="med" len="med"/>
                    </a:lnT>
                    <a:lnB w="3810" cap="flat" cmpd="sng" algn="ctr">
                      <a:solidFill>
                        <a:srgbClr val="D09D4C"/>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648,125</a:t>
                      </a:r>
                    </a:p>
                  </a:txBody>
                  <a:tcPr marL="2786" marR="4457" marT="2229" marB="2229" anchor="ctr">
                    <a:lnL>
                      <a:noFill/>
                    </a:lnL>
                    <a:lnR>
                      <a:noFill/>
                    </a:lnR>
                    <a:lnT w="3810" cap="flat" cmpd="sng" algn="ctr">
                      <a:solidFill>
                        <a:srgbClr val="B02834"/>
                      </a:solidFill>
                      <a:prstDash val="solid"/>
                      <a:round/>
                      <a:headEnd type="none" w="med" len="med"/>
                      <a:tailEnd type="none" w="med" len="med"/>
                    </a:lnT>
                    <a:lnB w="3810" cap="flat" cmpd="sng" algn="ctr">
                      <a:solidFill>
                        <a:srgbClr val="D09D4C"/>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15,511</a:t>
                      </a:r>
                    </a:p>
                  </a:txBody>
                  <a:tcPr marL="2786" marR="4457" marT="2229" marB="2229" anchor="ctr">
                    <a:lnL>
                      <a:noFill/>
                    </a:lnL>
                    <a:lnR>
                      <a:noFill/>
                    </a:lnR>
                    <a:lnT w="3810" cap="flat" cmpd="sng" algn="ctr">
                      <a:solidFill>
                        <a:srgbClr val="B02834"/>
                      </a:solidFill>
                      <a:prstDash val="solid"/>
                      <a:round/>
                      <a:headEnd type="none" w="med" len="med"/>
                      <a:tailEnd type="none" w="med" len="med"/>
                    </a:lnT>
                    <a:lnB w="3810" cap="flat" cmpd="sng" algn="ctr">
                      <a:solidFill>
                        <a:srgbClr val="D09D4C"/>
                      </a:solidFill>
                      <a:prstDash val="solid"/>
                      <a:round/>
                      <a:headEnd type="none" w="med" len="med"/>
                      <a:tailEnd type="none" w="med" len="med"/>
                    </a:lnB>
                    <a:noFill/>
                  </a:tcPr>
                </a:tc>
                <a:tc>
                  <a:txBody>
                    <a:bodyPr/>
                    <a:lstStyle/>
                    <a:p>
                      <a:pPr algn="ctr"/>
                      <a:r>
                        <a:rPr lang="zh-CN" altLang="en-US" sz="900">
                          <a:solidFill>
                            <a:srgbClr val="000000"/>
                          </a:solidFill>
                          <a:effectLst/>
                          <a:latin typeface="+mj-ea"/>
                          <a:ea typeface="+mj-ea"/>
                        </a:rPr>
                        <a:t>美国</a:t>
                      </a:r>
                    </a:p>
                  </a:txBody>
                  <a:tcPr marL="2786" marR="4457" marT="2229" marB="2229" anchor="ctr">
                    <a:lnL>
                      <a:noFill/>
                    </a:lnL>
                    <a:lnR>
                      <a:noFill/>
                    </a:lnR>
                    <a:lnT w="3810" cap="flat" cmpd="sng" algn="ctr">
                      <a:solidFill>
                        <a:srgbClr val="B02834"/>
                      </a:solidFill>
                      <a:prstDash val="solid"/>
                      <a:round/>
                      <a:headEnd type="none" w="med" len="med"/>
                      <a:tailEnd type="none" w="med" len="med"/>
                    </a:lnT>
                    <a:lnB w="3810" cap="flat" cmpd="sng" algn="ctr">
                      <a:solidFill>
                        <a:srgbClr val="D09D4C"/>
                      </a:solidFill>
                      <a:prstDash val="solid"/>
                      <a:round/>
                      <a:headEnd type="none" w="med" len="med"/>
                      <a:tailEnd type="none" w="med" len="med"/>
                    </a:lnB>
                    <a:noFill/>
                  </a:tcPr>
                </a:tc>
                <a:extLst>
                  <a:ext uri="{0D108BD9-81ED-4DB2-BD59-A6C34878D82A}">
                    <a16:rowId xmlns:a16="http://schemas.microsoft.com/office/drawing/2014/main" val="4097486235"/>
                  </a:ext>
                </a:extLst>
              </a:tr>
              <a:tr h="202879">
                <a:tc>
                  <a:txBody>
                    <a:bodyPr/>
                    <a:lstStyle/>
                    <a:p>
                      <a:pPr algn="ctr"/>
                      <a:r>
                        <a:rPr lang="en-US" sz="900" b="1">
                          <a:solidFill>
                            <a:srgbClr val="E31E23"/>
                          </a:solidFill>
                          <a:effectLst/>
                          <a:latin typeface="+mj-ea"/>
                          <a:ea typeface="+mj-ea"/>
                        </a:rPr>
                        <a:t>2</a:t>
                      </a:r>
                    </a:p>
                  </a:txBody>
                  <a:tcPr marL="4457" marR="4457" marT="2229" marB="2229" anchor="ctr">
                    <a:lnL>
                      <a:noFill/>
                    </a:lnL>
                    <a:lnR>
                      <a:noFill/>
                    </a:lnR>
                    <a:lnT w="3810" cap="flat" cmpd="sng" algn="ctr">
                      <a:solidFill>
                        <a:srgbClr val="D09D4C"/>
                      </a:solidFill>
                      <a:prstDash val="solid"/>
                      <a:round/>
                      <a:headEnd type="none" w="med" len="med"/>
                      <a:tailEnd type="none" w="med" len="med"/>
                    </a:lnT>
                    <a:lnB w="3810" cap="flat" cmpd="sng" algn="ctr">
                      <a:solidFill>
                        <a:srgbClr val="30A6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4"/>
                        </a:rPr>
                        <a:t>亚马逊（</a:t>
                      </a:r>
                      <a:r>
                        <a:rPr lang="en-US" sz="900" u="none" strike="noStrike">
                          <a:solidFill>
                            <a:srgbClr val="000000"/>
                          </a:solidFill>
                          <a:effectLst/>
                          <a:latin typeface="+mj-ea"/>
                          <a:ea typeface="+mj-ea"/>
                          <a:hlinkClick r:id="rId4"/>
                        </a:rPr>
                        <a:t>AMAZON.COM)</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D09D4C"/>
                      </a:solidFill>
                      <a:prstDash val="solid"/>
                      <a:round/>
                      <a:headEnd type="none" w="med" len="med"/>
                      <a:tailEnd type="none" w="med" len="med"/>
                    </a:lnT>
                    <a:lnB w="3810" cap="flat" cmpd="sng" algn="ctr">
                      <a:solidFill>
                        <a:srgbClr val="30A6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574,785</a:t>
                      </a:r>
                    </a:p>
                  </a:txBody>
                  <a:tcPr marL="2786" marR="4457" marT="2229" marB="2229" anchor="ctr">
                    <a:lnL>
                      <a:noFill/>
                    </a:lnL>
                    <a:lnR>
                      <a:noFill/>
                    </a:lnR>
                    <a:lnT w="3810" cap="flat" cmpd="sng" algn="ctr">
                      <a:solidFill>
                        <a:srgbClr val="D09D4C"/>
                      </a:solidFill>
                      <a:prstDash val="solid"/>
                      <a:round/>
                      <a:headEnd type="none" w="med" len="med"/>
                      <a:tailEnd type="none" w="med" len="med"/>
                    </a:lnT>
                    <a:lnB w="3810" cap="flat" cmpd="sng" algn="ctr">
                      <a:solidFill>
                        <a:srgbClr val="30A63E"/>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30,425</a:t>
                      </a:r>
                    </a:p>
                  </a:txBody>
                  <a:tcPr marL="2786" marR="4457" marT="2229" marB="2229" anchor="ctr">
                    <a:lnL>
                      <a:noFill/>
                    </a:lnL>
                    <a:lnR>
                      <a:noFill/>
                    </a:lnR>
                    <a:lnT w="3810" cap="flat" cmpd="sng" algn="ctr">
                      <a:solidFill>
                        <a:srgbClr val="D09D4C"/>
                      </a:solidFill>
                      <a:prstDash val="solid"/>
                      <a:round/>
                      <a:headEnd type="none" w="med" len="med"/>
                      <a:tailEnd type="none" w="med" len="med"/>
                    </a:lnT>
                    <a:lnB w="3810" cap="flat" cmpd="sng" algn="ctr">
                      <a:solidFill>
                        <a:srgbClr val="30A6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2786" marR="4457" marT="2229" marB="2229" anchor="ctr">
                    <a:lnL>
                      <a:noFill/>
                    </a:lnL>
                    <a:lnR>
                      <a:noFill/>
                    </a:lnR>
                    <a:lnT w="3810" cap="flat" cmpd="sng" algn="ctr">
                      <a:solidFill>
                        <a:srgbClr val="D09D4C"/>
                      </a:solidFill>
                      <a:prstDash val="solid"/>
                      <a:round/>
                      <a:headEnd type="none" w="med" len="med"/>
                      <a:tailEnd type="none" w="med" len="med"/>
                    </a:lnT>
                    <a:lnB w="3810" cap="flat" cmpd="sng" algn="ctr">
                      <a:solidFill>
                        <a:srgbClr val="30A63E"/>
                      </a:solidFill>
                      <a:prstDash val="solid"/>
                      <a:round/>
                      <a:headEnd type="none" w="med" len="med"/>
                      <a:tailEnd type="none" w="med" len="med"/>
                    </a:lnB>
                    <a:noFill/>
                  </a:tcPr>
                </a:tc>
                <a:extLst>
                  <a:ext uri="{0D108BD9-81ED-4DB2-BD59-A6C34878D82A}">
                    <a16:rowId xmlns:a16="http://schemas.microsoft.com/office/drawing/2014/main" val="1965601805"/>
                  </a:ext>
                </a:extLst>
              </a:tr>
              <a:tr h="293021">
                <a:tc>
                  <a:txBody>
                    <a:bodyPr/>
                    <a:lstStyle/>
                    <a:p>
                      <a:pPr algn="ctr"/>
                      <a:r>
                        <a:rPr lang="en-US" sz="900" b="1">
                          <a:solidFill>
                            <a:srgbClr val="E31E23"/>
                          </a:solidFill>
                          <a:effectLst/>
                          <a:latin typeface="+mj-ea"/>
                          <a:ea typeface="+mj-ea"/>
                        </a:rPr>
                        <a:t>3</a:t>
                      </a:r>
                    </a:p>
                  </a:txBody>
                  <a:tcPr marL="4457" marR="4457" marT="2229" marB="2229" anchor="ctr">
                    <a:lnL>
                      <a:noFill/>
                    </a:lnL>
                    <a:lnR>
                      <a:noFill/>
                    </a:lnR>
                    <a:lnT w="3810" cap="flat" cmpd="sng" algn="ctr">
                      <a:solidFill>
                        <a:srgbClr val="30A63E"/>
                      </a:solidFill>
                      <a:prstDash val="solid"/>
                      <a:round/>
                      <a:headEnd type="none" w="med" len="med"/>
                      <a:tailEnd type="none" w="med" len="med"/>
                    </a:lnT>
                    <a:lnB w="3810" cap="flat" cmpd="sng" algn="ctr">
                      <a:solidFill>
                        <a:srgbClr val="80A4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5"/>
                        </a:rPr>
                        <a:t>国家电网有限公司（</a:t>
                      </a:r>
                      <a:r>
                        <a:rPr lang="en-US" sz="900" u="none" strike="noStrike">
                          <a:solidFill>
                            <a:srgbClr val="000000"/>
                          </a:solidFill>
                          <a:effectLst/>
                          <a:latin typeface="+mj-ea"/>
                          <a:ea typeface="+mj-ea"/>
                          <a:hlinkClick r:id="rId5"/>
                        </a:rPr>
                        <a:t>STATE GRID)</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30A63E"/>
                      </a:solidFill>
                      <a:prstDash val="solid"/>
                      <a:round/>
                      <a:headEnd type="none" w="med" len="med"/>
                      <a:tailEnd type="none" w="med" len="med"/>
                    </a:lnT>
                    <a:lnB w="3810" cap="flat" cmpd="sng" algn="ctr">
                      <a:solidFill>
                        <a:srgbClr val="80A4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545,947.5</a:t>
                      </a:r>
                    </a:p>
                  </a:txBody>
                  <a:tcPr marL="2786" marR="4457" marT="2229" marB="2229" anchor="ctr">
                    <a:lnL>
                      <a:noFill/>
                    </a:lnL>
                    <a:lnR>
                      <a:noFill/>
                    </a:lnR>
                    <a:lnT w="3810" cap="flat" cmpd="sng" algn="ctr">
                      <a:solidFill>
                        <a:srgbClr val="30A63E"/>
                      </a:solidFill>
                      <a:prstDash val="solid"/>
                      <a:round/>
                      <a:headEnd type="none" w="med" len="med"/>
                      <a:tailEnd type="none" w="med" len="med"/>
                    </a:lnT>
                    <a:lnB w="3810" cap="flat" cmpd="sng" algn="ctr">
                      <a:solidFill>
                        <a:srgbClr val="80A4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9,204.3</a:t>
                      </a:r>
                    </a:p>
                  </a:txBody>
                  <a:tcPr marL="2786" marR="4457" marT="2229" marB="2229" anchor="ctr">
                    <a:lnL>
                      <a:noFill/>
                    </a:lnL>
                    <a:lnR>
                      <a:noFill/>
                    </a:lnR>
                    <a:lnT w="3810" cap="flat" cmpd="sng" algn="ctr">
                      <a:solidFill>
                        <a:srgbClr val="30A63E"/>
                      </a:solidFill>
                      <a:prstDash val="solid"/>
                      <a:round/>
                      <a:headEnd type="none" w="med" len="med"/>
                      <a:tailEnd type="none" w="med" len="med"/>
                    </a:lnT>
                    <a:lnB w="3810" cap="flat" cmpd="sng" algn="ctr">
                      <a:solidFill>
                        <a:srgbClr val="80A4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中国</a:t>
                      </a:r>
                    </a:p>
                  </a:txBody>
                  <a:tcPr marL="2786" marR="4457" marT="2229" marB="2229" anchor="ctr">
                    <a:lnL>
                      <a:noFill/>
                    </a:lnL>
                    <a:lnR>
                      <a:noFill/>
                    </a:lnR>
                    <a:lnT w="3810" cap="flat" cmpd="sng" algn="ctr">
                      <a:solidFill>
                        <a:srgbClr val="30A63E"/>
                      </a:solidFill>
                      <a:prstDash val="solid"/>
                      <a:round/>
                      <a:headEnd type="none" w="med" len="med"/>
                      <a:tailEnd type="none" w="med" len="med"/>
                    </a:lnT>
                    <a:lnB w="3810" cap="flat" cmpd="sng" algn="ctr">
                      <a:solidFill>
                        <a:srgbClr val="80A43E"/>
                      </a:solidFill>
                      <a:prstDash val="solid"/>
                      <a:round/>
                      <a:headEnd type="none" w="med" len="med"/>
                      <a:tailEnd type="none" w="med" len="med"/>
                    </a:lnB>
                    <a:noFill/>
                  </a:tcPr>
                </a:tc>
                <a:extLst>
                  <a:ext uri="{0D108BD9-81ED-4DB2-BD59-A6C34878D82A}">
                    <a16:rowId xmlns:a16="http://schemas.microsoft.com/office/drawing/2014/main" val="1852766750"/>
                  </a:ext>
                </a:extLst>
              </a:tr>
              <a:tr h="293021">
                <a:tc>
                  <a:txBody>
                    <a:bodyPr/>
                    <a:lstStyle/>
                    <a:p>
                      <a:pPr algn="ctr"/>
                      <a:r>
                        <a:rPr lang="en-US" sz="900" b="1">
                          <a:solidFill>
                            <a:srgbClr val="000000"/>
                          </a:solidFill>
                          <a:effectLst/>
                          <a:latin typeface="+mj-ea"/>
                          <a:ea typeface="+mj-ea"/>
                        </a:rPr>
                        <a:t>4</a:t>
                      </a:r>
                    </a:p>
                  </a:txBody>
                  <a:tcPr marL="4457" marR="4457" marT="2229" marB="2229" anchor="ctr">
                    <a:lnL>
                      <a:noFill/>
                    </a:lnL>
                    <a:lnR>
                      <a:noFill/>
                    </a:lnR>
                    <a:lnT w="3810" cap="flat" cmpd="sng" algn="ctr">
                      <a:solidFill>
                        <a:srgbClr val="80A43E"/>
                      </a:solidFill>
                      <a:prstDash val="solid"/>
                      <a:round/>
                      <a:headEnd type="none" w="med" len="med"/>
                      <a:tailEnd type="none" w="med" len="med"/>
                    </a:lnT>
                    <a:lnB w="3810" cap="flat" cmpd="sng" algn="ctr">
                      <a:solidFill>
                        <a:srgbClr val="30A0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6"/>
                        </a:rPr>
                        <a:t>沙特阿美公司（</a:t>
                      </a:r>
                      <a:r>
                        <a:rPr lang="en-US" sz="900" u="none" strike="noStrike">
                          <a:solidFill>
                            <a:srgbClr val="000000"/>
                          </a:solidFill>
                          <a:effectLst/>
                          <a:latin typeface="+mj-ea"/>
                          <a:ea typeface="+mj-ea"/>
                          <a:hlinkClick r:id="rId6"/>
                        </a:rPr>
                        <a:t>SAUDI ARAMCO)</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80A43E"/>
                      </a:solidFill>
                      <a:prstDash val="solid"/>
                      <a:round/>
                      <a:headEnd type="none" w="med" len="med"/>
                      <a:tailEnd type="none" w="med" len="med"/>
                    </a:lnT>
                    <a:lnB w="3810" cap="flat" cmpd="sng" algn="ctr">
                      <a:solidFill>
                        <a:srgbClr val="30A0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494,890.1</a:t>
                      </a:r>
                    </a:p>
                  </a:txBody>
                  <a:tcPr marL="2786" marR="4457" marT="2229" marB="2229" anchor="ctr">
                    <a:lnL>
                      <a:noFill/>
                    </a:lnL>
                    <a:lnR>
                      <a:noFill/>
                    </a:lnR>
                    <a:lnT w="3810" cap="flat" cmpd="sng" algn="ctr">
                      <a:solidFill>
                        <a:srgbClr val="80A43E"/>
                      </a:solidFill>
                      <a:prstDash val="solid"/>
                      <a:round/>
                      <a:headEnd type="none" w="med" len="med"/>
                      <a:tailEnd type="none" w="med" len="med"/>
                    </a:lnT>
                    <a:lnB w="3810" cap="flat" cmpd="sng" algn="ctr">
                      <a:solidFill>
                        <a:srgbClr val="30A0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120,699.3</a:t>
                      </a:r>
                    </a:p>
                  </a:txBody>
                  <a:tcPr marL="2786" marR="4457" marT="2229" marB="2229" anchor="ctr">
                    <a:lnL>
                      <a:noFill/>
                    </a:lnL>
                    <a:lnR>
                      <a:noFill/>
                    </a:lnR>
                    <a:lnT w="3810" cap="flat" cmpd="sng" algn="ctr">
                      <a:solidFill>
                        <a:srgbClr val="80A43E"/>
                      </a:solidFill>
                      <a:prstDash val="solid"/>
                      <a:round/>
                      <a:headEnd type="none" w="med" len="med"/>
                      <a:tailEnd type="none" w="med" len="med"/>
                    </a:lnT>
                    <a:lnB w="3810" cap="flat" cmpd="sng" algn="ctr">
                      <a:solidFill>
                        <a:srgbClr val="30A0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沙特阿拉伯</a:t>
                      </a:r>
                    </a:p>
                  </a:txBody>
                  <a:tcPr marL="2786" marR="4457" marT="2229" marB="2229" anchor="ctr">
                    <a:lnL>
                      <a:noFill/>
                    </a:lnL>
                    <a:lnR>
                      <a:noFill/>
                    </a:lnR>
                    <a:lnT w="3810" cap="flat" cmpd="sng" algn="ctr">
                      <a:solidFill>
                        <a:srgbClr val="80A43E"/>
                      </a:solidFill>
                      <a:prstDash val="solid"/>
                      <a:round/>
                      <a:headEnd type="none" w="med" len="med"/>
                      <a:tailEnd type="none" w="med" len="med"/>
                    </a:lnT>
                    <a:lnB w="3810" cap="flat" cmpd="sng" algn="ctr">
                      <a:solidFill>
                        <a:srgbClr val="30A03E"/>
                      </a:solidFill>
                      <a:prstDash val="solid"/>
                      <a:round/>
                      <a:headEnd type="none" w="med" len="med"/>
                      <a:tailEnd type="none" w="med" len="med"/>
                    </a:lnB>
                    <a:noFill/>
                  </a:tcPr>
                </a:tc>
                <a:extLst>
                  <a:ext uri="{0D108BD9-81ED-4DB2-BD59-A6C34878D82A}">
                    <a16:rowId xmlns:a16="http://schemas.microsoft.com/office/drawing/2014/main" val="3159865781"/>
                  </a:ext>
                </a:extLst>
              </a:tr>
              <a:tr h="316997">
                <a:tc>
                  <a:txBody>
                    <a:bodyPr/>
                    <a:lstStyle/>
                    <a:p>
                      <a:pPr algn="ctr"/>
                      <a:r>
                        <a:rPr lang="en-US" sz="900" b="1">
                          <a:solidFill>
                            <a:srgbClr val="000000"/>
                          </a:solidFill>
                          <a:effectLst/>
                          <a:latin typeface="+mj-ea"/>
                          <a:ea typeface="+mj-ea"/>
                        </a:rPr>
                        <a:t>5</a:t>
                      </a:r>
                    </a:p>
                  </a:txBody>
                  <a:tcPr marL="4457" marR="4457" marT="2229" marB="2229" anchor="ctr">
                    <a:lnL>
                      <a:noFill/>
                    </a:lnL>
                    <a:lnR>
                      <a:noFill/>
                    </a:lnR>
                    <a:lnT w="3810" cap="flat" cmpd="sng" algn="ctr">
                      <a:solidFill>
                        <a:srgbClr val="30A03E"/>
                      </a:solidFill>
                      <a:prstDash val="solid"/>
                      <a:round/>
                      <a:headEnd type="none" w="med" len="med"/>
                      <a:tailEnd type="none" w="med" len="med"/>
                    </a:lnT>
                    <a:lnB w="3810" cap="flat" cmpd="sng" algn="ctr">
                      <a:solidFill>
                        <a:srgbClr val="50AA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7"/>
                        </a:rPr>
                        <a:t>中国石油化工集团有限公司（</a:t>
                      </a:r>
                      <a:r>
                        <a:rPr lang="en-US" sz="900" u="none" strike="noStrike">
                          <a:solidFill>
                            <a:srgbClr val="000000"/>
                          </a:solidFill>
                          <a:effectLst/>
                          <a:latin typeface="+mj-ea"/>
                          <a:ea typeface="+mj-ea"/>
                          <a:hlinkClick r:id="rId7"/>
                        </a:rPr>
                        <a:t>SINOPEC GROUP)</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30A03E"/>
                      </a:solidFill>
                      <a:prstDash val="solid"/>
                      <a:round/>
                      <a:headEnd type="none" w="med" len="med"/>
                      <a:tailEnd type="none" w="med" len="med"/>
                    </a:lnT>
                    <a:lnB w="3810" cap="flat" cmpd="sng" algn="ctr">
                      <a:solidFill>
                        <a:srgbClr val="50A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429,699.7</a:t>
                      </a:r>
                    </a:p>
                  </a:txBody>
                  <a:tcPr marL="2786" marR="4457" marT="2229" marB="2229" anchor="ctr">
                    <a:lnL>
                      <a:noFill/>
                    </a:lnL>
                    <a:lnR>
                      <a:noFill/>
                    </a:lnR>
                    <a:lnT w="3810" cap="flat" cmpd="sng" algn="ctr">
                      <a:solidFill>
                        <a:srgbClr val="30A03E"/>
                      </a:solidFill>
                      <a:prstDash val="solid"/>
                      <a:round/>
                      <a:headEnd type="none" w="med" len="med"/>
                      <a:tailEnd type="none" w="med" len="med"/>
                    </a:lnT>
                    <a:lnB w="3810" cap="flat" cmpd="sng" algn="ctr">
                      <a:solidFill>
                        <a:srgbClr val="50A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9,393.4</a:t>
                      </a:r>
                    </a:p>
                  </a:txBody>
                  <a:tcPr marL="2786" marR="4457" marT="2229" marB="2229" anchor="ctr">
                    <a:lnL>
                      <a:noFill/>
                    </a:lnL>
                    <a:lnR>
                      <a:noFill/>
                    </a:lnR>
                    <a:lnT w="3810" cap="flat" cmpd="sng" algn="ctr">
                      <a:solidFill>
                        <a:srgbClr val="30A03E"/>
                      </a:solidFill>
                      <a:prstDash val="solid"/>
                      <a:round/>
                      <a:headEnd type="none" w="med" len="med"/>
                      <a:tailEnd type="none" w="med" len="med"/>
                    </a:lnT>
                    <a:lnB w="3810" cap="flat" cmpd="sng" algn="ctr">
                      <a:solidFill>
                        <a:srgbClr val="50AA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中国</a:t>
                      </a:r>
                    </a:p>
                  </a:txBody>
                  <a:tcPr marL="2786" marR="4457" marT="2229" marB="2229" anchor="ctr">
                    <a:lnL>
                      <a:noFill/>
                    </a:lnL>
                    <a:lnR>
                      <a:noFill/>
                    </a:lnR>
                    <a:lnT w="3810" cap="flat" cmpd="sng" algn="ctr">
                      <a:solidFill>
                        <a:srgbClr val="30A03E"/>
                      </a:solidFill>
                      <a:prstDash val="solid"/>
                      <a:round/>
                      <a:headEnd type="none" w="med" len="med"/>
                      <a:tailEnd type="none" w="med" len="med"/>
                    </a:lnT>
                    <a:lnB w="3810" cap="flat" cmpd="sng" algn="ctr">
                      <a:solidFill>
                        <a:srgbClr val="50AA3E"/>
                      </a:solidFill>
                      <a:prstDash val="solid"/>
                      <a:round/>
                      <a:headEnd type="none" w="med" len="med"/>
                      <a:tailEnd type="none" w="med" len="med"/>
                    </a:lnB>
                    <a:noFill/>
                  </a:tcPr>
                </a:tc>
                <a:extLst>
                  <a:ext uri="{0D108BD9-81ED-4DB2-BD59-A6C34878D82A}">
                    <a16:rowId xmlns:a16="http://schemas.microsoft.com/office/drawing/2014/main" val="3654098717"/>
                  </a:ext>
                </a:extLst>
              </a:tr>
              <a:tr h="436901">
                <a:tc>
                  <a:txBody>
                    <a:bodyPr/>
                    <a:lstStyle/>
                    <a:p>
                      <a:pPr algn="ctr"/>
                      <a:r>
                        <a:rPr lang="en-US" sz="900" b="1">
                          <a:solidFill>
                            <a:srgbClr val="000000"/>
                          </a:solidFill>
                          <a:effectLst/>
                          <a:latin typeface="+mj-ea"/>
                          <a:ea typeface="+mj-ea"/>
                        </a:rPr>
                        <a:t>6</a:t>
                      </a:r>
                    </a:p>
                  </a:txBody>
                  <a:tcPr marL="4457" marR="4457" marT="2229" marB="2229" anchor="ctr">
                    <a:lnL>
                      <a:noFill/>
                    </a:lnL>
                    <a:lnR>
                      <a:noFill/>
                    </a:lnR>
                    <a:lnT w="3810" cap="flat" cmpd="sng" algn="ctr">
                      <a:solidFill>
                        <a:srgbClr val="50AA3E"/>
                      </a:solidFill>
                      <a:prstDash val="solid"/>
                      <a:round/>
                      <a:headEnd type="none" w="med" len="med"/>
                      <a:tailEnd type="none" w="med" len="med"/>
                    </a:lnT>
                    <a:lnB w="3810" cap="flat" cmpd="sng" algn="ctr">
                      <a:solidFill>
                        <a:srgbClr val="10BA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8"/>
                        </a:rPr>
                        <a:t>中国石油天然气集团有限公司（</a:t>
                      </a:r>
                      <a:r>
                        <a:rPr lang="en-US" sz="900" u="none" strike="noStrike">
                          <a:solidFill>
                            <a:srgbClr val="000000"/>
                          </a:solidFill>
                          <a:effectLst/>
                          <a:latin typeface="+mj-ea"/>
                          <a:ea typeface="+mj-ea"/>
                          <a:hlinkClick r:id="rId8"/>
                        </a:rPr>
                        <a:t>CHINA NATIONAL PETROLEUM)</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50AA3E"/>
                      </a:solidFill>
                      <a:prstDash val="solid"/>
                      <a:round/>
                      <a:headEnd type="none" w="med" len="med"/>
                      <a:tailEnd type="none" w="med" len="med"/>
                    </a:lnT>
                    <a:lnB w="3810" cap="flat" cmpd="sng" algn="ctr">
                      <a:solidFill>
                        <a:srgbClr val="10B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421,713.6</a:t>
                      </a:r>
                    </a:p>
                  </a:txBody>
                  <a:tcPr marL="2786" marR="4457" marT="2229" marB="2229" anchor="ctr">
                    <a:lnL>
                      <a:noFill/>
                    </a:lnL>
                    <a:lnR>
                      <a:noFill/>
                    </a:lnR>
                    <a:lnT w="3810" cap="flat" cmpd="sng" algn="ctr">
                      <a:solidFill>
                        <a:srgbClr val="50AA3E"/>
                      </a:solidFill>
                      <a:prstDash val="solid"/>
                      <a:round/>
                      <a:headEnd type="none" w="med" len="med"/>
                      <a:tailEnd type="none" w="med" len="med"/>
                    </a:lnT>
                    <a:lnB w="3810" cap="flat" cmpd="sng" algn="ctr">
                      <a:solidFill>
                        <a:srgbClr val="10B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21,294.7</a:t>
                      </a:r>
                    </a:p>
                  </a:txBody>
                  <a:tcPr marL="2786" marR="4457" marT="2229" marB="2229" anchor="ctr">
                    <a:lnL>
                      <a:noFill/>
                    </a:lnL>
                    <a:lnR>
                      <a:noFill/>
                    </a:lnR>
                    <a:lnT w="3810" cap="flat" cmpd="sng" algn="ctr">
                      <a:solidFill>
                        <a:srgbClr val="50AA3E"/>
                      </a:solidFill>
                      <a:prstDash val="solid"/>
                      <a:round/>
                      <a:headEnd type="none" w="med" len="med"/>
                      <a:tailEnd type="none" w="med" len="med"/>
                    </a:lnT>
                    <a:lnB w="3810" cap="flat" cmpd="sng" algn="ctr">
                      <a:solidFill>
                        <a:srgbClr val="10BA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中国</a:t>
                      </a:r>
                    </a:p>
                  </a:txBody>
                  <a:tcPr marL="2786" marR="4457" marT="2229" marB="2229" anchor="ctr">
                    <a:lnL>
                      <a:noFill/>
                    </a:lnL>
                    <a:lnR>
                      <a:noFill/>
                    </a:lnR>
                    <a:lnT w="3810" cap="flat" cmpd="sng" algn="ctr">
                      <a:solidFill>
                        <a:srgbClr val="50AA3E"/>
                      </a:solidFill>
                      <a:prstDash val="solid"/>
                      <a:round/>
                      <a:headEnd type="none" w="med" len="med"/>
                      <a:tailEnd type="none" w="med" len="med"/>
                    </a:lnT>
                    <a:lnB w="3810" cap="flat" cmpd="sng" algn="ctr">
                      <a:solidFill>
                        <a:srgbClr val="10BA3E"/>
                      </a:solidFill>
                      <a:prstDash val="solid"/>
                      <a:round/>
                      <a:headEnd type="none" w="med" len="med"/>
                      <a:tailEnd type="none" w="med" len="med"/>
                    </a:lnB>
                    <a:noFill/>
                  </a:tcPr>
                </a:tc>
                <a:extLst>
                  <a:ext uri="{0D108BD9-81ED-4DB2-BD59-A6C34878D82A}">
                    <a16:rowId xmlns:a16="http://schemas.microsoft.com/office/drawing/2014/main" val="4014301390"/>
                  </a:ext>
                </a:extLst>
              </a:tr>
              <a:tr h="202879">
                <a:tc>
                  <a:txBody>
                    <a:bodyPr/>
                    <a:lstStyle/>
                    <a:p>
                      <a:pPr algn="ctr"/>
                      <a:r>
                        <a:rPr lang="en-US" sz="900" b="1">
                          <a:solidFill>
                            <a:srgbClr val="000000"/>
                          </a:solidFill>
                          <a:effectLst/>
                          <a:latin typeface="+mj-ea"/>
                          <a:ea typeface="+mj-ea"/>
                        </a:rPr>
                        <a:t>7</a:t>
                      </a:r>
                    </a:p>
                  </a:txBody>
                  <a:tcPr marL="4457" marR="4457" marT="2229" marB="2229" anchor="ctr">
                    <a:lnL>
                      <a:noFill/>
                    </a:lnL>
                    <a:lnR>
                      <a:noFill/>
                    </a:lnR>
                    <a:lnT w="3810" cap="flat" cmpd="sng" algn="ctr">
                      <a:solidFill>
                        <a:srgbClr val="10BA3E"/>
                      </a:solidFill>
                      <a:prstDash val="solid"/>
                      <a:round/>
                      <a:headEnd type="none" w="med" len="med"/>
                      <a:tailEnd type="none" w="med" len="med"/>
                    </a:lnT>
                    <a:lnB w="3810" cap="flat" cmpd="sng" algn="ctr">
                      <a:solidFill>
                        <a:srgbClr val="D0C6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9"/>
                        </a:rPr>
                        <a:t>苹果公司（</a:t>
                      </a:r>
                      <a:r>
                        <a:rPr lang="en-US" sz="900" u="none" strike="noStrike">
                          <a:solidFill>
                            <a:srgbClr val="000000"/>
                          </a:solidFill>
                          <a:effectLst/>
                          <a:latin typeface="+mj-ea"/>
                          <a:ea typeface="+mj-ea"/>
                          <a:hlinkClick r:id="rId9"/>
                        </a:rPr>
                        <a:t>APPLE)</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10BA3E"/>
                      </a:solidFill>
                      <a:prstDash val="solid"/>
                      <a:round/>
                      <a:headEnd type="none" w="med" len="med"/>
                      <a:tailEnd type="none" w="med" len="med"/>
                    </a:lnT>
                    <a:lnB w="3810" cap="flat" cmpd="sng" algn="ctr">
                      <a:solidFill>
                        <a:srgbClr val="D0C6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383,285</a:t>
                      </a:r>
                    </a:p>
                  </a:txBody>
                  <a:tcPr marL="2786" marR="4457" marT="2229" marB="2229" anchor="ctr">
                    <a:lnL>
                      <a:noFill/>
                    </a:lnL>
                    <a:lnR>
                      <a:noFill/>
                    </a:lnR>
                    <a:lnT w="3810" cap="flat" cmpd="sng" algn="ctr">
                      <a:solidFill>
                        <a:srgbClr val="10BA3E"/>
                      </a:solidFill>
                      <a:prstDash val="solid"/>
                      <a:round/>
                      <a:headEnd type="none" w="med" len="med"/>
                      <a:tailEnd type="none" w="med" len="med"/>
                    </a:lnT>
                    <a:lnB w="3810" cap="flat" cmpd="sng" algn="ctr">
                      <a:solidFill>
                        <a:srgbClr val="D0C6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96,995</a:t>
                      </a:r>
                    </a:p>
                  </a:txBody>
                  <a:tcPr marL="2786" marR="4457" marT="2229" marB="2229" anchor="ctr">
                    <a:lnL>
                      <a:noFill/>
                    </a:lnL>
                    <a:lnR>
                      <a:noFill/>
                    </a:lnR>
                    <a:lnT w="3810" cap="flat" cmpd="sng" algn="ctr">
                      <a:solidFill>
                        <a:srgbClr val="10BA3E"/>
                      </a:solidFill>
                      <a:prstDash val="solid"/>
                      <a:round/>
                      <a:headEnd type="none" w="med" len="med"/>
                      <a:tailEnd type="none" w="med" len="med"/>
                    </a:lnT>
                    <a:lnB w="3810" cap="flat" cmpd="sng" algn="ctr">
                      <a:solidFill>
                        <a:srgbClr val="D0C6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2786" marR="4457" marT="2229" marB="2229" anchor="ctr">
                    <a:lnL>
                      <a:noFill/>
                    </a:lnL>
                    <a:lnR>
                      <a:noFill/>
                    </a:lnR>
                    <a:lnT w="3810" cap="flat" cmpd="sng" algn="ctr">
                      <a:solidFill>
                        <a:srgbClr val="10BA3E"/>
                      </a:solidFill>
                      <a:prstDash val="solid"/>
                      <a:round/>
                      <a:headEnd type="none" w="med" len="med"/>
                      <a:tailEnd type="none" w="med" len="med"/>
                    </a:lnT>
                    <a:lnB w="3810" cap="flat" cmpd="sng" algn="ctr">
                      <a:solidFill>
                        <a:srgbClr val="D0C63E"/>
                      </a:solidFill>
                      <a:prstDash val="solid"/>
                      <a:round/>
                      <a:headEnd type="none" w="med" len="med"/>
                      <a:tailEnd type="none" w="med" len="med"/>
                    </a:lnB>
                    <a:noFill/>
                  </a:tcPr>
                </a:tc>
                <a:extLst>
                  <a:ext uri="{0D108BD9-81ED-4DB2-BD59-A6C34878D82A}">
                    <a16:rowId xmlns:a16="http://schemas.microsoft.com/office/drawing/2014/main" val="1937532710"/>
                  </a:ext>
                </a:extLst>
              </a:tr>
              <a:tr h="436901">
                <a:tc>
                  <a:txBody>
                    <a:bodyPr/>
                    <a:lstStyle/>
                    <a:p>
                      <a:pPr algn="ctr"/>
                      <a:r>
                        <a:rPr lang="en-US" sz="900" b="1">
                          <a:solidFill>
                            <a:srgbClr val="000000"/>
                          </a:solidFill>
                          <a:effectLst/>
                          <a:latin typeface="+mj-ea"/>
                          <a:ea typeface="+mj-ea"/>
                        </a:rPr>
                        <a:t>8</a:t>
                      </a:r>
                    </a:p>
                  </a:txBody>
                  <a:tcPr marL="4457" marR="4457" marT="2229" marB="2229" anchor="ctr">
                    <a:lnL>
                      <a:noFill/>
                    </a:lnL>
                    <a:lnR>
                      <a:noFill/>
                    </a:lnR>
                    <a:lnT w="3810" cap="flat" cmpd="sng" algn="ctr">
                      <a:solidFill>
                        <a:srgbClr val="D0C63E"/>
                      </a:solidFill>
                      <a:prstDash val="solid"/>
                      <a:round/>
                      <a:headEnd type="none" w="med" len="med"/>
                      <a:tailEnd type="none" w="med" len="med"/>
                    </a:lnT>
                    <a:lnB w="3810" cap="flat" cmpd="sng" algn="ctr">
                      <a:solidFill>
                        <a:srgbClr val="50D7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0"/>
                        </a:rPr>
                        <a:t>联合健康集团（</a:t>
                      </a:r>
                      <a:r>
                        <a:rPr lang="en-US" sz="900" u="none" strike="noStrike">
                          <a:solidFill>
                            <a:srgbClr val="000000"/>
                          </a:solidFill>
                          <a:effectLst/>
                          <a:latin typeface="+mj-ea"/>
                          <a:ea typeface="+mj-ea"/>
                          <a:hlinkClick r:id="rId10"/>
                        </a:rPr>
                        <a:t>UNITEDHEALTH GROUP)</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D0C63E"/>
                      </a:solidFill>
                      <a:prstDash val="solid"/>
                      <a:round/>
                      <a:headEnd type="none" w="med" len="med"/>
                      <a:tailEnd type="none" w="med" len="med"/>
                    </a:lnT>
                    <a:lnB w="3810" cap="flat" cmpd="sng" algn="ctr">
                      <a:solidFill>
                        <a:srgbClr val="50D7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371,622</a:t>
                      </a:r>
                    </a:p>
                  </a:txBody>
                  <a:tcPr marL="2786" marR="4457" marT="2229" marB="2229" anchor="ctr">
                    <a:lnL>
                      <a:noFill/>
                    </a:lnL>
                    <a:lnR>
                      <a:noFill/>
                    </a:lnR>
                    <a:lnT w="3810" cap="flat" cmpd="sng" algn="ctr">
                      <a:solidFill>
                        <a:srgbClr val="D0C63E"/>
                      </a:solidFill>
                      <a:prstDash val="solid"/>
                      <a:round/>
                      <a:headEnd type="none" w="med" len="med"/>
                      <a:tailEnd type="none" w="med" len="med"/>
                    </a:lnT>
                    <a:lnB w="3810" cap="flat" cmpd="sng" algn="ctr">
                      <a:solidFill>
                        <a:srgbClr val="50D7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22,381</a:t>
                      </a:r>
                    </a:p>
                  </a:txBody>
                  <a:tcPr marL="2786" marR="4457" marT="2229" marB="2229" anchor="ctr">
                    <a:lnL>
                      <a:noFill/>
                    </a:lnL>
                    <a:lnR>
                      <a:noFill/>
                    </a:lnR>
                    <a:lnT w="3810" cap="flat" cmpd="sng" algn="ctr">
                      <a:solidFill>
                        <a:srgbClr val="D0C63E"/>
                      </a:solidFill>
                      <a:prstDash val="solid"/>
                      <a:round/>
                      <a:headEnd type="none" w="med" len="med"/>
                      <a:tailEnd type="none" w="med" len="med"/>
                    </a:lnT>
                    <a:lnB w="3810" cap="flat" cmpd="sng" algn="ctr">
                      <a:solidFill>
                        <a:srgbClr val="50D7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2786" marR="4457" marT="2229" marB="2229" anchor="ctr">
                    <a:lnL>
                      <a:noFill/>
                    </a:lnL>
                    <a:lnR>
                      <a:noFill/>
                    </a:lnR>
                    <a:lnT w="3810" cap="flat" cmpd="sng" algn="ctr">
                      <a:solidFill>
                        <a:srgbClr val="D0C63E"/>
                      </a:solidFill>
                      <a:prstDash val="solid"/>
                      <a:round/>
                      <a:headEnd type="none" w="med" len="med"/>
                      <a:tailEnd type="none" w="med" len="med"/>
                    </a:lnT>
                    <a:lnB w="3810" cap="flat" cmpd="sng" algn="ctr">
                      <a:solidFill>
                        <a:srgbClr val="50D73E"/>
                      </a:solidFill>
                      <a:prstDash val="solid"/>
                      <a:round/>
                      <a:headEnd type="none" w="med" len="med"/>
                      <a:tailEnd type="none" w="med" len="med"/>
                    </a:lnB>
                    <a:noFill/>
                  </a:tcPr>
                </a:tc>
                <a:extLst>
                  <a:ext uri="{0D108BD9-81ED-4DB2-BD59-A6C34878D82A}">
                    <a16:rowId xmlns:a16="http://schemas.microsoft.com/office/drawing/2014/main" val="3070389775"/>
                  </a:ext>
                </a:extLst>
              </a:tr>
              <a:tr h="436901">
                <a:tc>
                  <a:txBody>
                    <a:bodyPr/>
                    <a:lstStyle/>
                    <a:p>
                      <a:pPr algn="ctr"/>
                      <a:r>
                        <a:rPr lang="en-US" sz="900" b="1" dirty="0">
                          <a:solidFill>
                            <a:srgbClr val="000000"/>
                          </a:solidFill>
                          <a:effectLst/>
                          <a:latin typeface="+mj-ea"/>
                          <a:ea typeface="+mj-ea"/>
                        </a:rPr>
                        <a:t>9</a:t>
                      </a:r>
                    </a:p>
                  </a:txBody>
                  <a:tcPr marL="4457" marR="4457" marT="2229" marB="2229" anchor="ctr">
                    <a:lnL>
                      <a:noFill/>
                    </a:lnL>
                    <a:lnR>
                      <a:noFill/>
                    </a:lnR>
                    <a:lnT w="3810" cap="flat" cmpd="sng" algn="ctr">
                      <a:solidFill>
                        <a:srgbClr val="50D7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1"/>
                        </a:rPr>
                        <a:t>伯克希尔－哈撒韦公司（</a:t>
                      </a:r>
                      <a:r>
                        <a:rPr lang="en-US" sz="900" u="none" strike="noStrike">
                          <a:solidFill>
                            <a:srgbClr val="000000"/>
                          </a:solidFill>
                          <a:effectLst/>
                          <a:latin typeface="+mj-ea"/>
                          <a:ea typeface="+mj-ea"/>
                          <a:hlinkClick r:id="rId11"/>
                        </a:rPr>
                        <a:t>BERKSHIRE HATHAWAY)</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50D7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364,482</a:t>
                      </a:r>
                    </a:p>
                  </a:txBody>
                  <a:tcPr marL="2786" marR="4457" marT="2229" marB="2229" anchor="ctr">
                    <a:lnL>
                      <a:noFill/>
                    </a:lnL>
                    <a:lnR>
                      <a:noFill/>
                    </a:lnR>
                    <a:lnT w="3810" cap="flat" cmpd="sng" algn="ctr">
                      <a:solidFill>
                        <a:srgbClr val="50D7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96,223</a:t>
                      </a:r>
                    </a:p>
                  </a:txBody>
                  <a:tcPr marL="2786" marR="4457" marT="2229" marB="2229" anchor="ctr">
                    <a:lnL>
                      <a:noFill/>
                    </a:lnL>
                    <a:lnR>
                      <a:noFill/>
                    </a:lnR>
                    <a:lnT w="3810" cap="flat" cmpd="sng" algn="ctr">
                      <a:solidFill>
                        <a:srgbClr val="50D7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2786" marR="4457" marT="2229" marB="2229" anchor="ctr">
                    <a:lnL>
                      <a:noFill/>
                    </a:lnL>
                    <a:lnR>
                      <a:noFill/>
                    </a:lnR>
                    <a:lnT w="3810" cap="flat" cmpd="sng" algn="ctr">
                      <a:solidFill>
                        <a:srgbClr val="50D7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extLst>
                  <a:ext uri="{0D108BD9-81ED-4DB2-BD59-A6C34878D82A}">
                    <a16:rowId xmlns:a16="http://schemas.microsoft.com/office/drawing/2014/main" val="4092648558"/>
                  </a:ext>
                </a:extLst>
              </a:tr>
              <a:tr h="293021">
                <a:tc>
                  <a:txBody>
                    <a:bodyPr/>
                    <a:lstStyle/>
                    <a:p>
                      <a:pPr algn="ctr"/>
                      <a:r>
                        <a:rPr lang="en-US" sz="900" b="1">
                          <a:solidFill>
                            <a:srgbClr val="000000"/>
                          </a:solidFill>
                          <a:effectLst/>
                          <a:latin typeface="+mj-ea"/>
                          <a:ea typeface="+mj-ea"/>
                        </a:rPr>
                        <a:t>10</a:t>
                      </a:r>
                    </a:p>
                  </a:txBody>
                  <a:tcPr marL="4457" marR="4457" marT="2229" marB="2229" anchor="ctr">
                    <a:lnL>
                      <a:noFill/>
                    </a:lnL>
                    <a:lnR>
                      <a:noFill/>
                    </a:lnR>
                    <a:lnT w="3810" cap="flat" cmpd="sng" algn="ctr">
                      <a:solidFill>
                        <a:srgbClr val="E0DA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l"/>
                      <a:r>
                        <a:rPr lang="en-US" sz="900" u="none" strike="noStrike">
                          <a:solidFill>
                            <a:srgbClr val="000000"/>
                          </a:solidFill>
                          <a:effectLst/>
                          <a:latin typeface="+mj-ea"/>
                          <a:ea typeface="+mj-ea"/>
                          <a:hlinkClick r:id="rId12"/>
                        </a:rPr>
                        <a:t>CVS Health公司（CVS HEALTH)</a:t>
                      </a:r>
                      <a:endParaRPr lang="en-US" sz="900">
                        <a:solidFill>
                          <a:srgbClr val="000000"/>
                        </a:solidFill>
                        <a:effectLst/>
                        <a:latin typeface="+mj-ea"/>
                        <a:ea typeface="+mj-ea"/>
                      </a:endParaRPr>
                    </a:p>
                  </a:txBody>
                  <a:tcPr marL="5572" marR="4457" marT="2229" marB="2229" anchor="ctr">
                    <a:lnL>
                      <a:noFill/>
                    </a:lnL>
                    <a:lnR>
                      <a:noFill/>
                    </a:lnR>
                    <a:lnT w="3810" cap="flat" cmpd="sng" algn="ctr">
                      <a:solidFill>
                        <a:srgbClr val="E0DA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357,776</a:t>
                      </a:r>
                    </a:p>
                  </a:txBody>
                  <a:tcPr marL="2786" marR="4457" marT="2229" marB="2229" anchor="ctr">
                    <a:lnL>
                      <a:noFill/>
                    </a:lnL>
                    <a:lnR>
                      <a:noFill/>
                    </a:lnR>
                    <a:lnT w="3810" cap="flat" cmpd="sng" algn="ctr">
                      <a:solidFill>
                        <a:srgbClr val="E0DA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8,344</a:t>
                      </a:r>
                    </a:p>
                  </a:txBody>
                  <a:tcPr marL="2786" marR="4457" marT="2229" marB="2229" anchor="ctr">
                    <a:lnL>
                      <a:noFill/>
                    </a:lnL>
                    <a:lnR>
                      <a:noFill/>
                    </a:lnR>
                    <a:lnT w="3810" cap="flat" cmpd="sng" algn="ctr">
                      <a:solidFill>
                        <a:srgbClr val="E0DA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2786" marR="4457" marT="2229" marB="2229" anchor="ctr">
                    <a:lnL>
                      <a:noFill/>
                    </a:lnL>
                    <a:lnR>
                      <a:noFill/>
                    </a:lnR>
                    <a:lnT w="3810" cap="flat" cmpd="sng" algn="ctr">
                      <a:solidFill>
                        <a:srgbClr val="E0DA3E"/>
                      </a:solidFill>
                      <a:prstDash val="solid"/>
                      <a:round/>
                      <a:headEnd type="none" w="med" len="med"/>
                      <a:tailEnd type="none" w="med" len="med"/>
                    </a:lnT>
                    <a:lnB w="3810" cap="flat" cmpd="sng" algn="ctr">
                      <a:solidFill>
                        <a:srgbClr val="E0DA3E"/>
                      </a:solidFill>
                      <a:prstDash val="solid"/>
                      <a:round/>
                      <a:headEnd type="none" w="med" len="med"/>
                      <a:tailEnd type="none" w="med" len="med"/>
                    </a:lnB>
                    <a:noFill/>
                  </a:tcPr>
                </a:tc>
                <a:extLst>
                  <a:ext uri="{0D108BD9-81ED-4DB2-BD59-A6C34878D82A}">
                    <a16:rowId xmlns:a16="http://schemas.microsoft.com/office/drawing/2014/main" val="3954849212"/>
                  </a:ext>
                </a:extLst>
              </a:tr>
            </a:tbl>
          </a:graphicData>
        </a:graphic>
      </p:graphicFrame>
      <p:graphicFrame>
        <p:nvGraphicFramePr>
          <p:cNvPr id="4" name="Table 3">
            <a:extLst>
              <a:ext uri="{FF2B5EF4-FFF2-40B4-BE49-F238E27FC236}">
                <a16:creationId xmlns:a16="http://schemas.microsoft.com/office/drawing/2014/main" id="{29B44830-0964-CD1A-467F-1DD0D7707284}"/>
              </a:ext>
            </a:extLst>
          </p:cNvPr>
          <p:cNvGraphicFramePr>
            <a:graphicFrameLocks noGrp="1"/>
          </p:cNvGraphicFramePr>
          <p:nvPr>
            <p:extLst>
              <p:ext uri="{D42A27DB-BD31-4B8C-83A1-F6EECF244321}">
                <p14:modId xmlns:p14="http://schemas.microsoft.com/office/powerpoint/2010/main" val="3370639041"/>
              </p:ext>
            </p:extLst>
          </p:nvPr>
        </p:nvGraphicFramePr>
        <p:xfrm>
          <a:off x="4572000" y="2776312"/>
          <a:ext cx="4419600" cy="3606753"/>
        </p:xfrm>
        <a:graphic>
          <a:graphicData uri="http://schemas.openxmlformats.org/drawingml/2006/table">
            <a:tbl>
              <a:tblPr/>
              <a:tblGrid>
                <a:gridCol w="377806">
                  <a:extLst>
                    <a:ext uri="{9D8B030D-6E8A-4147-A177-3AD203B41FA5}">
                      <a16:colId xmlns:a16="http://schemas.microsoft.com/office/drawing/2014/main" val="1987198416"/>
                    </a:ext>
                  </a:extLst>
                </a:gridCol>
                <a:gridCol w="1619198">
                  <a:extLst>
                    <a:ext uri="{9D8B030D-6E8A-4147-A177-3AD203B41FA5}">
                      <a16:colId xmlns:a16="http://schemas.microsoft.com/office/drawing/2014/main" val="4064038825"/>
                    </a:ext>
                  </a:extLst>
                </a:gridCol>
                <a:gridCol w="807532">
                  <a:extLst>
                    <a:ext uri="{9D8B030D-6E8A-4147-A177-3AD203B41FA5}">
                      <a16:colId xmlns:a16="http://schemas.microsoft.com/office/drawing/2014/main" val="3306745700"/>
                    </a:ext>
                  </a:extLst>
                </a:gridCol>
                <a:gridCol w="807532">
                  <a:extLst>
                    <a:ext uri="{9D8B030D-6E8A-4147-A177-3AD203B41FA5}">
                      <a16:colId xmlns:a16="http://schemas.microsoft.com/office/drawing/2014/main" val="1824708140"/>
                    </a:ext>
                  </a:extLst>
                </a:gridCol>
                <a:gridCol w="807532">
                  <a:extLst>
                    <a:ext uri="{9D8B030D-6E8A-4147-A177-3AD203B41FA5}">
                      <a16:colId xmlns:a16="http://schemas.microsoft.com/office/drawing/2014/main" val="3885192820"/>
                    </a:ext>
                  </a:extLst>
                </a:gridCol>
              </a:tblGrid>
              <a:tr h="300631">
                <a:tc>
                  <a:txBody>
                    <a:bodyPr/>
                    <a:lstStyle/>
                    <a:p>
                      <a:pPr algn="ctr" fontAlgn="t"/>
                      <a:r>
                        <a:rPr lang="zh-CN" altLang="en-US" sz="900" b="1" dirty="0">
                          <a:solidFill>
                            <a:srgbClr val="000000"/>
                          </a:solidFill>
                          <a:effectLst/>
                          <a:latin typeface="+mj-ea"/>
                          <a:ea typeface="+mj-ea"/>
                        </a:rPr>
                        <a:t>排名</a:t>
                      </a:r>
                    </a:p>
                  </a:txBody>
                  <a:tcPr marL="2011" marR="4825" marT="3016" marB="2413">
                    <a:lnL>
                      <a:noFill/>
                    </a:lnL>
                    <a:lnR>
                      <a:noFill/>
                    </a:lnR>
                    <a:lnT>
                      <a:noFill/>
                    </a:lnT>
                    <a:lnB w="3810" cap="flat" cmpd="sng" algn="ctr">
                      <a:solidFill>
                        <a:srgbClr val="A0B034"/>
                      </a:solidFill>
                      <a:prstDash val="solid"/>
                      <a:round/>
                      <a:headEnd type="none" w="med" len="med"/>
                      <a:tailEnd type="none" w="med" len="med"/>
                    </a:lnB>
                    <a:noFill/>
                  </a:tcPr>
                </a:tc>
                <a:tc>
                  <a:txBody>
                    <a:bodyPr/>
                    <a:lstStyle/>
                    <a:p>
                      <a:pPr algn="ctr" fontAlgn="t"/>
                      <a:r>
                        <a:rPr lang="zh-CN" altLang="en-US" sz="900" b="1">
                          <a:solidFill>
                            <a:srgbClr val="000000"/>
                          </a:solidFill>
                          <a:effectLst/>
                          <a:latin typeface="+mj-ea"/>
                          <a:ea typeface="+mj-ea"/>
                        </a:rPr>
                        <a:t>公司名称</a:t>
                      </a:r>
                      <a:r>
                        <a:rPr lang="en-US" altLang="zh-CN" sz="900" b="1" i="0">
                          <a:solidFill>
                            <a:srgbClr val="000000"/>
                          </a:solidFill>
                          <a:effectLst/>
                          <a:latin typeface="+mj-ea"/>
                          <a:ea typeface="+mj-ea"/>
                        </a:rPr>
                        <a:t>(</a:t>
                      </a:r>
                      <a:r>
                        <a:rPr lang="zh-CN" altLang="en-US" sz="900" b="1" i="0">
                          <a:solidFill>
                            <a:srgbClr val="000000"/>
                          </a:solidFill>
                          <a:effectLst/>
                          <a:latin typeface="+mj-ea"/>
                          <a:ea typeface="+mj-ea"/>
                        </a:rPr>
                        <a:t>中文</a:t>
                      </a:r>
                      <a:r>
                        <a:rPr lang="en-US" altLang="zh-CN" sz="900" b="1" i="0">
                          <a:solidFill>
                            <a:srgbClr val="000000"/>
                          </a:solidFill>
                          <a:effectLst/>
                          <a:latin typeface="+mj-ea"/>
                          <a:ea typeface="+mj-ea"/>
                        </a:rPr>
                        <a:t>)</a:t>
                      </a:r>
                      <a:endParaRPr lang="zh-CN" altLang="en-US" sz="900" b="1">
                        <a:solidFill>
                          <a:srgbClr val="000000"/>
                        </a:solidFill>
                        <a:effectLst/>
                        <a:latin typeface="+mj-ea"/>
                        <a:ea typeface="+mj-ea"/>
                      </a:endParaRPr>
                    </a:p>
                  </a:txBody>
                  <a:tcPr marL="6032" marR="4825" marT="3016" marB="2413">
                    <a:lnL>
                      <a:noFill/>
                    </a:lnL>
                    <a:lnR>
                      <a:noFill/>
                    </a:lnR>
                    <a:lnT>
                      <a:noFill/>
                    </a:lnT>
                    <a:lnB w="3810" cap="flat" cmpd="sng" algn="ctr">
                      <a:solidFill>
                        <a:srgbClr val="A0B034"/>
                      </a:solidFill>
                      <a:prstDash val="solid"/>
                      <a:round/>
                      <a:headEnd type="none" w="med" len="med"/>
                      <a:tailEnd type="none" w="med" len="med"/>
                    </a:lnB>
                    <a:noFill/>
                  </a:tcPr>
                </a:tc>
                <a:tc>
                  <a:txBody>
                    <a:bodyPr/>
                    <a:lstStyle/>
                    <a:p>
                      <a:pPr algn="ctr" fontAlgn="t"/>
                      <a:r>
                        <a:rPr lang="zh-CN" altLang="en-US" sz="900" b="1">
                          <a:solidFill>
                            <a:srgbClr val="000000"/>
                          </a:solidFill>
                          <a:effectLst/>
                          <a:latin typeface="+mj-ea"/>
                          <a:ea typeface="+mj-ea"/>
                        </a:rPr>
                        <a:t>营业收入</a:t>
                      </a:r>
                      <a:r>
                        <a:rPr lang="en-US" altLang="zh-CN" sz="900" b="1" i="0">
                          <a:solidFill>
                            <a:srgbClr val="000000"/>
                          </a:solidFill>
                          <a:effectLst/>
                          <a:latin typeface="+mj-ea"/>
                          <a:ea typeface="+mj-ea"/>
                        </a:rPr>
                        <a:t>(</a:t>
                      </a:r>
                      <a:r>
                        <a:rPr lang="zh-CN" altLang="en-US" sz="900" b="1" i="0">
                          <a:solidFill>
                            <a:srgbClr val="000000"/>
                          </a:solidFill>
                          <a:effectLst/>
                          <a:latin typeface="+mj-ea"/>
                          <a:ea typeface="+mj-ea"/>
                        </a:rPr>
                        <a:t>百万美元</a:t>
                      </a:r>
                      <a:r>
                        <a:rPr lang="en-US" altLang="zh-CN" sz="900" b="1" i="0">
                          <a:solidFill>
                            <a:srgbClr val="000000"/>
                          </a:solidFill>
                          <a:effectLst/>
                          <a:latin typeface="+mj-ea"/>
                          <a:ea typeface="+mj-ea"/>
                        </a:rPr>
                        <a:t>)</a:t>
                      </a:r>
                      <a:endParaRPr lang="zh-CN" altLang="en-US" sz="900" b="1">
                        <a:solidFill>
                          <a:srgbClr val="000000"/>
                        </a:solidFill>
                        <a:effectLst/>
                        <a:latin typeface="+mj-ea"/>
                        <a:ea typeface="+mj-ea"/>
                      </a:endParaRPr>
                    </a:p>
                  </a:txBody>
                  <a:tcPr marL="2011" marR="4825" marT="3016" marB="2413">
                    <a:lnL>
                      <a:noFill/>
                    </a:lnL>
                    <a:lnR>
                      <a:noFill/>
                    </a:lnR>
                    <a:lnT>
                      <a:noFill/>
                    </a:lnT>
                    <a:lnB w="3810" cap="flat" cmpd="sng" algn="ctr">
                      <a:solidFill>
                        <a:srgbClr val="A0B034"/>
                      </a:solidFill>
                      <a:prstDash val="solid"/>
                      <a:round/>
                      <a:headEnd type="none" w="med" len="med"/>
                      <a:tailEnd type="none" w="med" len="med"/>
                    </a:lnB>
                    <a:noFill/>
                  </a:tcPr>
                </a:tc>
                <a:tc>
                  <a:txBody>
                    <a:bodyPr/>
                    <a:lstStyle/>
                    <a:p>
                      <a:pPr algn="ctr" fontAlgn="t"/>
                      <a:r>
                        <a:rPr lang="zh-CN" altLang="en-US" sz="900" b="1" dirty="0">
                          <a:solidFill>
                            <a:srgbClr val="000000"/>
                          </a:solidFill>
                          <a:effectLst/>
                          <a:latin typeface="+mj-ea"/>
                          <a:ea typeface="+mj-ea"/>
                        </a:rPr>
                        <a:t>利润</a:t>
                      </a:r>
                      <a:r>
                        <a:rPr lang="en-US" altLang="zh-CN" sz="900" b="1" i="0" dirty="0">
                          <a:solidFill>
                            <a:srgbClr val="000000"/>
                          </a:solidFill>
                          <a:effectLst/>
                          <a:latin typeface="+mj-ea"/>
                          <a:ea typeface="+mj-ea"/>
                        </a:rPr>
                        <a:t>(</a:t>
                      </a:r>
                      <a:r>
                        <a:rPr lang="zh-CN" altLang="en-US" sz="900" b="1" i="0" dirty="0">
                          <a:solidFill>
                            <a:srgbClr val="000000"/>
                          </a:solidFill>
                          <a:effectLst/>
                          <a:latin typeface="+mj-ea"/>
                          <a:ea typeface="+mj-ea"/>
                        </a:rPr>
                        <a:t>百万美元</a:t>
                      </a:r>
                      <a:r>
                        <a:rPr lang="en-US" altLang="zh-CN" sz="900" b="1" i="0" dirty="0">
                          <a:solidFill>
                            <a:srgbClr val="000000"/>
                          </a:solidFill>
                          <a:effectLst/>
                          <a:latin typeface="+mj-ea"/>
                          <a:ea typeface="+mj-ea"/>
                        </a:rPr>
                        <a:t>)</a:t>
                      </a:r>
                      <a:endParaRPr lang="zh-CN" altLang="en-US" sz="900" b="1" dirty="0">
                        <a:solidFill>
                          <a:srgbClr val="000000"/>
                        </a:solidFill>
                        <a:effectLst/>
                        <a:latin typeface="+mj-ea"/>
                        <a:ea typeface="+mj-ea"/>
                      </a:endParaRPr>
                    </a:p>
                  </a:txBody>
                  <a:tcPr marL="2011" marR="4825" marT="3016" marB="2413">
                    <a:lnL>
                      <a:noFill/>
                    </a:lnL>
                    <a:lnR>
                      <a:noFill/>
                    </a:lnR>
                    <a:lnT>
                      <a:noFill/>
                    </a:lnT>
                    <a:lnB w="3810" cap="flat" cmpd="sng" algn="ctr">
                      <a:solidFill>
                        <a:srgbClr val="A0B034"/>
                      </a:solidFill>
                      <a:prstDash val="solid"/>
                      <a:round/>
                      <a:headEnd type="none" w="med" len="med"/>
                      <a:tailEnd type="none" w="med" len="med"/>
                    </a:lnB>
                    <a:noFill/>
                  </a:tcPr>
                </a:tc>
                <a:tc>
                  <a:txBody>
                    <a:bodyPr/>
                    <a:lstStyle/>
                    <a:p>
                      <a:pPr algn="ctr" fontAlgn="t"/>
                      <a:r>
                        <a:rPr lang="zh-CN" altLang="en-US" sz="900" b="1" dirty="0">
                          <a:solidFill>
                            <a:srgbClr val="000000"/>
                          </a:solidFill>
                          <a:effectLst/>
                          <a:latin typeface="+mj-ea"/>
                          <a:ea typeface="+mj-ea"/>
                        </a:rPr>
                        <a:t>国家</a:t>
                      </a:r>
                      <a:br>
                        <a:rPr lang="zh-CN" altLang="en-US" sz="900" b="1" dirty="0">
                          <a:solidFill>
                            <a:srgbClr val="000000"/>
                          </a:solidFill>
                          <a:effectLst/>
                          <a:latin typeface="+mj-ea"/>
                          <a:ea typeface="+mj-ea"/>
                        </a:rPr>
                      </a:br>
                      <a:endParaRPr lang="zh-CN" altLang="en-US" sz="900" b="1" dirty="0">
                        <a:solidFill>
                          <a:srgbClr val="000000"/>
                        </a:solidFill>
                        <a:effectLst/>
                        <a:latin typeface="+mj-ea"/>
                        <a:ea typeface="+mj-ea"/>
                      </a:endParaRPr>
                    </a:p>
                  </a:txBody>
                  <a:tcPr marL="2011" marR="4825" marT="3016" marB="2413">
                    <a:lnL>
                      <a:noFill/>
                    </a:lnL>
                    <a:lnR>
                      <a:noFill/>
                    </a:lnR>
                    <a:lnT>
                      <a:noFill/>
                    </a:lnT>
                    <a:lnB w="3810" cap="flat" cmpd="sng" algn="ctr">
                      <a:solidFill>
                        <a:srgbClr val="A0B034"/>
                      </a:solidFill>
                      <a:prstDash val="solid"/>
                      <a:round/>
                      <a:headEnd type="none" w="med" len="med"/>
                      <a:tailEnd type="none" w="med" len="med"/>
                    </a:lnB>
                    <a:noFill/>
                  </a:tcPr>
                </a:tc>
                <a:extLst>
                  <a:ext uri="{0D108BD9-81ED-4DB2-BD59-A6C34878D82A}">
                    <a16:rowId xmlns:a16="http://schemas.microsoft.com/office/drawing/2014/main" val="3992063942"/>
                  </a:ext>
                </a:extLst>
              </a:tr>
              <a:tr h="287120">
                <a:tc>
                  <a:txBody>
                    <a:bodyPr/>
                    <a:lstStyle/>
                    <a:p>
                      <a:pPr algn="ctr"/>
                      <a:r>
                        <a:rPr lang="en-US" sz="900" b="1">
                          <a:solidFill>
                            <a:srgbClr val="E31E23"/>
                          </a:solidFill>
                          <a:effectLst/>
                          <a:latin typeface="+mj-ea"/>
                          <a:ea typeface="+mj-ea"/>
                        </a:rPr>
                        <a:t>11</a:t>
                      </a:r>
                    </a:p>
                  </a:txBody>
                  <a:tcPr marL="4825" marR="4825" marT="2413" marB="2413" anchor="ctr">
                    <a:lnL>
                      <a:noFill/>
                    </a:lnL>
                    <a:lnR>
                      <a:noFill/>
                    </a:lnR>
                    <a:lnT w="3810" cap="flat" cmpd="sng" algn="ctr">
                      <a:solidFill>
                        <a:srgbClr val="A0B034"/>
                      </a:solidFill>
                      <a:prstDash val="solid"/>
                      <a:round/>
                      <a:headEnd type="none" w="med" len="med"/>
                      <a:tailEnd type="none" w="med" len="med"/>
                    </a:lnT>
                    <a:lnB w="3810" cap="flat" cmpd="sng" algn="ctr">
                      <a:solidFill>
                        <a:srgbClr val="40E066"/>
                      </a:solidFill>
                      <a:prstDash val="solid"/>
                      <a:round/>
                      <a:headEnd type="none" w="med" len="med"/>
                      <a:tailEnd type="none" w="med" len="med"/>
                    </a:lnB>
                    <a:noFill/>
                  </a:tcPr>
                </a:tc>
                <a:tc>
                  <a:txBody>
                    <a:bodyPr/>
                    <a:lstStyle/>
                    <a:p>
                      <a:pPr algn="l"/>
                      <a:r>
                        <a:rPr lang="zh-CN" altLang="en-US" sz="900" u="none" strike="noStrike" dirty="0">
                          <a:solidFill>
                            <a:srgbClr val="000000"/>
                          </a:solidFill>
                          <a:effectLst/>
                          <a:latin typeface="+mj-ea"/>
                          <a:ea typeface="+mj-ea"/>
                          <a:hlinkClick r:id="rId13"/>
                        </a:rPr>
                        <a:t>大众公司（</a:t>
                      </a:r>
                      <a:r>
                        <a:rPr lang="en-US" sz="900" u="none" strike="noStrike" dirty="0">
                          <a:solidFill>
                            <a:srgbClr val="000000"/>
                          </a:solidFill>
                          <a:effectLst/>
                          <a:latin typeface="+mj-ea"/>
                          <a:ea typeface="+mj-ea"/>
                          <a:hlinkClick r:id="rId13"/>
                        </a:rPr>
                        <a:t>VOLKSWAGEN)</a:t>
                      </a:r>
                      <a:endParaRPr lang="en-US" sz="900" dirty="0">
                        <a:solidFill>
                          <a:srgbClr val="000000"/>
                        </a:solidFill>
                        <a:effectLst/>
                        <a:latin typeface="+mj-ea"/>
                        <a:ea typeface="+mj-ea"/>
                      </a:endParaRPr>
                    </a:p>
                  </a:txBody>
                  <a:tcPr marL="6032" marR="4825" marT="2413" marB="2413" anchor="ctr">
                    <a:lnL>
                      <a:noFill/>
                    </a:lnL>
                    <a:lnR>
                      <a:noFill/>
                    </a:lnR>
                    <a:lnT w="3810" cap="flat" cmpd="sng" algn="ctr">
                      <a:solidFill>
                        <a:srgbClr val="A0B034"/>
                      </a:solidFill>
                      <a:prstDash val="solid"/>
                      <a:round/>
                      <a:headEnd type="none" w="med" len="med"/>
                      <a:tailEnd type="none" w="med" len="med"/>
                    </a:lnT>
                    <a:lnB w="3810" cap="flat" cmpd="sng" algn="ctr">
                      <a:solidFill>
                        <a:srgbClr val="40E066"/>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348,408.1</a:t>
                      </a:r>
                    </a:p>
                  </a:txBody>
                  <a:tcPr marL="3016" marR="4825" marT="2413" marB="2413" anchor="ctr">
                    <a:lnL>
                      <a:noFill/>
                    </a:lnL>
                    <a:lnR>
                      <a:noFill/>
                    </a:lnR>
                    <a:lnT w="3810" cap="flat" cmpd="sng" algn="ctr">
                      <a:solidFill>
                        <a:srgbClr val="A0B034"/>
                      </a:solidFill>
                      <a:prstDash val="solid"/>
                      <a:round/>
                      <a:headEnd type="none" w="med" len="med"/>
                      <a:tailEnd type="none" w="med" len="med"/>
                    </a:lnT>
                    <a:lnB w="3810" cap="flat" cmpd="sng" algn="ctr">
                      <a:solidFill>
                        <a:srgbClr val="40E066"/>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17,944.5</a:t>
                      </a:r>
                    </a:p>
                  </a:txBody>
                  <a:tcPr marL="3016" marR="4825" marT="2413" marB="2413" anchor="ctr">
                    <a:lnL>
                      <a:noFill/>
                    </a:lnL>
                    <a:lnR>
                      <a:noFill/>
                    </a:lnR>
                    <a:lnT w="3810" cap="flat" cmpd="sng" algn="ctr">
                      <a:solidFill>
                        <a:srgbClr val="A0B034"/>
                      </a:solidFill>
                      <a:prstDash val="solid"/>
                      <a:round/>
                      <a:headEnd type="none" w="med" len="med"/>
                      <a:tailEnd type="none" w="med" len="med"/>
                    </a:lnT>
                    <a:lnB w="3810" cap="flat" cmpd="sng" algn="ctr">
                      <a:solidFill>
                        <a:srgbClr val="40E066"/>
                      </a:solidFill>
                      <a:prstDash val="solid"/>
                      <a:round/>
                      <a:headEnd type="none" w="med" len="med"/>
                      <a:tailEnd type="none" w="med" len="med"/>
                    </a:lnB>
                    <a:noFill/>
                  </a:tcPr>
                </a:tc>
                <a:tc>
                  <a:txBody>
                    <a:bodyPr/>
                    <a:lstStyle/>
                    <a:p>
                      <a:pPr algn="ctr"/>
                      <a:r>
                        <a:rPr lang="zh-CN" altLang="en-US" sz="900">
                          <a:solidFill>
                            <a:srgbClr val="000000"/>
                          </a:solidFill>
                          <a:effectLst/>
                          <a:latin typeface="+mj-ea"/>
                          <a:ea typeface="+mj-ea"/>
                        </a:rPr>
                        <a:t>德国</a:t>
                      </a:r>
                    </a:p>
                  </a:txBody>
                  <a:tcPr marL="3016" marR="4825" marT="2413" marB="2413" anchor="ctr">
                    <a:lnL>
                      <a:noFill/>
                    </a:lnL>
                    <a:lnR>
                      <a:noFill/>
                    </a:lnR>
                    <a:lnT w="3810" cap="flat" cmpd="sng" algn="ctr">
                      <a:solidFill>
                        <a:srgbClr val="A0B034"/>
                      </a:solidFill>
                      <a:prstDash val="solid"/>
                      <a:round/>
                      <a:headEnd type="none" w="med" len="med"/>
                      <a:tailEnd type="none" w="med" len="med"/>
                    </a:lnT>
                    <a:lnB w="3810" cap="flat" cmpd="sng" algn="ctr">
                      <a:solidFill>
                        <a:srgbClr val="40E066"/>
                      </a:solidFill>
                      <a:prstDash val="solid"/>
                      <a:round/>
                      <a:headEnd type="none" w="med" len="med"/>
                      <a:tailEnd type="none" w="med" len="med"/>
                    </a:lnB>
                    <a:noFill/>
                  </a:tcPr>
                </a:tc>
                <a:extLst>
                  <a:ext uri="{0D108BD9-81ED-4DB2-BD59-A6C34878D82A}">
                    <a16:rowId xmlns:a16="http://schemas.microsoft.com/office/drawing/2014/main" val="317417779"/>
                  </a:ext>
                </a:extLst>
              </a:tr>
              <a:tr h="313999">
                <a:tc>
                  <a:txBody>
                    <a:bodyPr/>
                    <a:lstStyle/>
                    <a:p>
                      <a:pPr algn="ctr"/>
                      <a:r>
                        <a:rPr lang="en-US" sz="900" b="1">
                          <a:solidFill>
                            <a:srgbClr val="E31E23"/>
                          </a:solidFill>
                          <a:effectLst/>
                          <a:latin typeface="+mj-ea"/>
                          <a:ea typeface="+mj-ea"/>
                        </a:rPr>
                        <a:t>12</a:t>
                      </a:r>
                    </a:p>
                  </a:txBody>
                  <a:tcPr marL="4825" marR="4825" marT="2413" marB="2413" anchor="ctr">
                    <a:lnL>
                      <a:noFill/>
                    </a:lnL>
                    <a:lnR>
                      <a:noFill/>
                    </a:lnR>
                    <a:lnT w="3810" cap="flat" cmpd="sng" algn="ctr">
                      <a:solidFill>
                        <a:srgbClr val="40E066"/>
                      </a:solidFill>
                      <a:prstDash val="solid"/>
                      <a:round/>
                      <a:headEnd type="none" w="med" len="med"/>
                      <a:tailEnd type="none" w="med" len="med"/>
                    </a:lnT>
                    <a:lnB w="3810" cap="flat" cmpd="sng" algn="ctr">
                      <a:solidFill>
                        <a:srgbClr val="D0DA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4"/>
                        </a:rPr>
                        <a:t>埃克森美孚（</a:t>
                      </a:r>
                      <a:r>
                        <a:rPr lang="en-US" sz="900" u="none" strike="noStrike">
                          <a:solidFill>
                            <a:srgbClr val="000000"/>
                          </a:solidFill>
                          <a:effectLst/>
                          <a:latin typeface="+mj-ea"/>
                          <a:ea typeface="+mj-ea"/>
                          <a:hlinkClick r:id="rId14"/>
                        </a:rPr>
                        <a:t>EXXON MOBIL)</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40E066"/>
                      </a:solidFill>
                      <a:prstDash val="solid"/>
                      <a:round/>
                      <a:headEnd type="none" w="med" len="med"/>
                      <a:tailEnd type="none" w="med" len="med"/>
                    </a:lnT>
                    <a:lnB w="3810" cap="flat" cmpd="sng" algn="ctr">
                      <a:solidFill>
                        <a:srgbClr val="D0DA66"/>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344,582</a:t>
                      </a:r>
                    </a:p>
                  </a:txBody>
                  <a:tcPr marL="3016" marR="4825" marT="2413" marB="2413" anchor="ctr">
                    <a:lnL>
                      <a:noFill/>
                    </a:lnL>
                    <a:lnR>
                      <a:noFill/>
                    </a:lnR>
                    <a:lnT w="3810" cap="flat" cmpd="sng" algn="ctr">
                      <a:solidFill>
                        <a:srgbClr val="40E066"/>
                      </a:solidFill>
                      <a:prstDash val="solid"/>
                      <a:round/>
                      <a:headEnd type="none" w="med" len="med"/>
                      <a:tailEnd type="none" w="med" len="med"/>
                    </a:lnT>
                    <a:lnB w="3810" cap="flat" cmpd="sng" algn="ctr">
                      <a:solidFill>
                        <a:srgbClr val="D0DA66"/>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36,010</a:t>
                      </a:r>
                    </a:p>
                  </a:txBody>
                  <a:tcPr marL="3016" marR="4825" marT="2413" marB="2413" anchor="ctr">
                    <a:lnL>
                      <a:noFill/>
                    </a:lnL>
                    <a:lnR>
                      <a:noFill/>
                    </a:lnR>
                    <a:lnT w="3810" cap="flat" cmpd="sng" algn="ctr">
                      <a:solidFill>
                        <a:srgbClr val="40E066"/>
                      </a:solidFill>
                      <a:prstDash val="solid"/>
                      <a:round/>
                      <a:headEnd type="none" w="med" len="med"/>
                      <a:tailEnd type="none" w="med" len="med"/>
                    </a:lnT>
                    <a:lnB w="3810" cap="flat" cmpd="sng" algn="ctr">
                      <a:solidFill>
                        <a:srgbClr val="D0DA66"/>
                      </a:solidFill>
                      <a:prstDash val="solid"/>
                      <a:round/>
                      <a:headEnd type="none" w="med" len="med"/>
                      <a:tailEnd type="none" w="med" len="med"/>
                    </a:lnB>
                    <a:noFill/>
                  </a:tcPr>
                </a:tc>
                <a:tc>
                  <a:txBody>
                    <a:bodyPr/>
                    <a:lstStyle/>
                    <a:p>
                      <a:pPr algn="ctr"/>
                      <a:r>
                        <a:rPr lang="zh-CN" altLang="en-US" sz="900">
                          <a:solidFill>
                            <a:srgbClr val="000000"/>
                          </a:solidFill>
                          <a:effectLst/>
                          <a:latin typeface="+mj-ea"/>
                          <a:ea typeface="+mj-ea"/>
                        </a:rPr>
                        <a:t>美国</a:t>
                      </a:r>
                    </a:p>
                  </a:txBody>
                  <a:tcPr marL="3016" marR="4825" marT="2413" marB="2413" anchor="ctr">
                    <a:lnL>
                      <a:noFill/>
                    </a:lnL>
                    <a:lnR>
                      <a:noFill/>
                    </a:lnR>
                    <a:lnT w="3810" cap="flat" cmpd="sng" algn="ctr">
                      <a:solidFill>
                        <a:srgbClr val="40E066"/>
                      </a:solidFill>
                      <a:prstDash val="solid"/>
                      <a:round/>
                      <a:headEnd type="none" w="med" len="med"/>
                      <a:tailEnd type="none" w="med" len="med"/>
                    </a:lnT>
                    <a:lnB w="3810" cap="flat" cmpd="sng" algn="ctr">
                      <a:solidFill>
                        <a:srgbClr val="D0DA66"/>
                      </a:solidFill>
                      <a:prstDash val="solid"/>
                      <a:round/>
                      <a:headEnd type="none" w="med" len="med"/>
                      <a:tailEnd type="none" w="med" len="med"/>
                    </a:lnB>
                    <a:noFill/>
                  </a:tcPr>
                </a:tc>
                <a:extLst>
                  <a:ext uri="{0D108BD9-81ED-4DB2-BD59-A6C34878D82A}">
                    <a16:rowId xmlns:a16="http://schemas.microsoft.com/office/drawing/2014/main" val="3399765508"/>
                  </a:ext>
                </a:extLst>
              </a:tr>
              <a:tr h="217405">
                <a:tc>
                  <a:txBody>
                    <a:bodyPr/>
                    <a:lstStyle/>
                    <a:p>
                      <a:pPr algn="ctr"/>
                      <a:r>
                        <a:rPr lang="en-US" sz="900" b="1">
                          <a:solidFill>
                            <a:srgbClr val="E31E23"/>
                          </a:solidFill>
                          <a:effectLst/>
                          <a:latin typeface="+mj-ea"/>
                          <a:ea typeface="+mj-ea"/>
                        </a:rPr>
                        <a:t>13</a:t>
                      </a:r>
                    </a:p>
                  </a:txBody>
                  <a:tcPr marL="4825" marR="4825" marT="2413" marB="2413" anchor="ctr">
                    <a:lnL>
                      <a:noFill/>
                    </a:lnL>
                    <a:lnR>
                      <a:noFill/>
                    </a:lnR>
                    <a:lnT w="3810" cap="flat" cmpd="sng" algn="ctr">
                      <a:solidFill>
                        <a:srgbClr val="D0DA66"/>
                      </a:solidFill>
                      <a:prstDash val="solid"/>
                      <a:round/>
                      <a:headEnd type="none" w="med" len="med"/>
                      <a:tailEnd type="none" w="med" len="med"/>
                    </a:lnT>
                    <a:lnB w="3810" cap="flat" cmpd="sng" algn="ctr">
                      <a:solidFill>
                        <a:srgbClr val="30EA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5"/>
                        </a:rPr>
                        <a:t>壳牌公司（</a:t>
                      </a:r>
                      <a:r>
                        <a:rPr lang="en-US" sz="900" u="none" strike="noStrike">
                          <a:solidFill>
                            <a:srgbClr val="000000"/>
                          </a:solidFill>
                          <a:effectLst/>
                          <a:latin typeface="+mj-ea"/>
                          <a:ea typeface="+mj-ea"/>
                          <a:hlinkClick r:id="rId15"/>
                        </a:rPr>
                        <a:t>SHELL)</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D0DA66"/>
                      </a:solidFill>
                      <a:prstDash val="solid"/>
                      <a:round/>
                      <a:headEnd type="none" w="med" len="med"/>
                      <a:tailEnd type="none" w="med" len="med"/>
                    </a:lnT>
                    <a:lnB w="3810" cap="flat" cmpd="sng" algn="ctr">
                      <a:solidFill>
                        <a:srgbClr val="30EA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323,183</a:t>
                      </a:r>
                    </a:p>
                  </a:txBody>
                  <a:tcPr marL="3016" marR="4825" marT="2413" marB="2413" anchor="ctr">
                    <a:lnL>
                      <a:noFill/>
                    </a:lnL>
                    <a:lnR>
                      <a:noFill/>
                    </a:lnR>
                    <a:lnT w="3810" cap="flat" cmpd="sng" algn="ctr">
                      <a:solidFill>
                        <a:srgbClr val="D0DA66"/>
                      </a:solidFill>
                      <a:prstDash val="solid"/>
                      <a:round/>
                      <a:headEnd type="none" w="med" len="med"/>
                      <a:tailEnd type="none" w="med" len="med"/>
                    </a:lnT>
                    <a:lnB w="3810" cap="flat" cmpd="sng" algn="ctr">
                      <a:solidFill>
                        <a:srgbClr val="30EA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19,359</a:t>
                      </a:r>
                    </a:p>
                  </a:txBody>
                  <a:tcPr marL="3016" marR="4825" marT="2413" marB="2413" anchor="ctr">
                    <a:lnL>
                      <a:noFill/>
                    </a:lnL>
                    <a:lnR>
                      <a:noFill/>
                    </a:lnR>
                    <a:lnT w="3810" cap="flat" cmpd="sng" algn="ctr">
                      <a:solidFill>
                        <a:srgbClr val="D0DA66"/>
                      </a:solidFill>
                      <a:prstDash val="solid"/>
                      <a:round/>
                      <a:headEnd type="none" w="med" len="med"/>
                      <a:tailEnd type="none" w="med" len="med"/>
                    </a:lnT>
                    <a:lnB w="3810" cap="flat" cmpd="sng" algn="ctr">
                      <a:solidFill>
                        <a:srgbClr val="30EA66"/>
                      </a:solidFill>
                      <a:prstDash val="solid"/>
                      <a:round/>
                      <a:headEnd type="none" w="med" len="med"/>
                      <a:tailEnd type="none" w="med" len="med"/>
                    </a:lnB>
                    <a:noFill/>
                  </a:tcPr>
                </a:tc>
                <a:tc>
                  <a:txBody>
                    <a:bodyPr/>
                    <a:lstStyle/>
                    <a:p>
                      <a:pPr algn="ctr"/>
                      <a:r>
                        <a:rPr lang="zh-CN" altLang="en-US" sz="900">
                          <a:solidFill>
                            <a:srgbClr val="000000"/>
                          </a:solidFill>
                          <a:effectLst/>
                          <a:latin typeface="+mj-ea"/>
                          <a:ea typeface="+mj-ea"/>
                        </a:rPr>
                        <a:t>英国</a:t>
                      </a:r>
                    </a:p>
                  </a:txBody>
                  <a:tcPr marL="3016" marR="4825" marT="2413" marB="2413" anchor="ctr">
                    <a:lnL>
                      <a:noFill/>
                    </a:lnL>
                    <a:lnR>
                      <a:noFill/>
                    </a:lnR>
                    <a:lnT w="3810" cap="flat" cmpd="sng" algn="ctr">
                      <a:solidFill>
                        <a:srgbClr val="D0DA66"/>
                      </a:solidFill>
                      <a:prstDash val="solid"/>
                      <a:round/>
                      <a:headEnd type="none" w="med" len="med"/>
                      <a:tailEnd type="none" w="med" len="med"/>
                    </a:lnT>
                    <a:lnB w="3810" cap="flat" cmpd="sng" algn="ctr">
                      <a:solidFill>
                        <a:srgbClr val="30EA66"/>
                      </a:solidFill>
                      <a:prstDash val="solid"/>
                      <a:round/>
                      <a:headEnd type="none" w="med" len="med"/>
                      <a:tailEnd type="none" w="med" len="med"/>
                    </a:lnB>
                    <a:noFill/>
                  </a:tcPr>
                </a:tc>
                <a:extLst>
                  <a:ext uri="{0D108BD9-81ED-4DB2-BD59-A6C34878D82A}">
                    <a16:rowId xmlns:a16="http://schemas.microsoft.com/office/drawing/2014/main" val="2374969705"/>
                  </a:ext>
                </a:extLst>
              </a:tr>
              <a:tr h="614407">
                <a:tc>
                  <a:txBody>
                    <a:bodyPr/>
                    <a:lstStyle/>
                    <a:p>
                      <a:pPr algn="ctr"/>
                      <a:r>
                        <a:rPr lang="en-US" sz="900" b="1">
                          <a:solidFill>
                            <a:srgbClr val="000000"/>
                          </a:solidFill>
                          <a:effectLst/>
                          <a:latin typeface="+mj-ea"/>
                          <a:ea typeface="+mj-ea"/>
                        </a:rPr>
                        <a:t>14</a:t>
                      </a:r>
                    </a:p>
                  </a:txBody>
                  <a:tcPr marL="4825" marR="4825" marT="2413" marB="2413" anchor="ctr">
                    <a:lnL>
                      <a:noFill/>
                    </a:lnL>
                    <a:lnR>
                      <a:noFill/>
                    </a:lnR>
                    <a:lnT w="3810" cap="flat" cmpd="sng" algn="ctr">
                      <a:solidFill>
                        <a:srgbClr val="30EA66"/>
                      </a:solidFill>
                      <a:prstDash val="solid"/>
                      <a:round/>
                      <a:headEnd type="none" w="med" len="med"/>
                      <a:tailEnd type="none" w="med" len="med"/>
                    </a:lnT>
                    <a:lnB w="3810" cap="flat" cmpd="sng" algn="ctr">
                      <a:solidFill>
                        <a:srgbClr val="D0F5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6"/>
                        </a:rPr>
                        <a:t>中国建筑集团有限公司（</a:t>
                      </a:r>
                      <a:r>
                        <a:rPr lang="en-US" sz="900" u="none" strike="noStrike">
                          <a:solidFill>
                            <a:srgbClr val="000000"/>
                          </a:solidFill>
                          <a:effectLst/>
                          <a:latin typeface="+mj-ea"/>
                          <a:ea typeface="+mj-ea"/>
                          <a:hlinkClick r:id="rId16"/>
                        </a:rPr>
                        <a:t>CHINA STATE CONSTRUCTION ENGINEERING)</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30EA66"/>
                      </a:solidFill>
                      <a:prstDash val="solid"/>
                      <a:round/>
                      <a:headEnd type="none" w="med" len="med"/>
                      <a:tailEnd type="none" w="med" len="med"/>
                    </a:lnT>
                    <a:lnB w="3810" cap="flat" cmpd="sng" algn="ctr">
                      <a:solidFill>
                        <a:srgbClr val="D0F5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320,430.5</a:t>
                      </a:r>
                    </a:p>
                  </a:txBody>
                  <a:tcPr marL="3016" marR="4825" marT="2413" marB="2413" anchor="ctr">
                    <a:lnL>
                      <a:noFill/>
                    </a:lnL>
                    <a:lnR>
                      <a:noFill/>
                    </a:lnR>
                    <a:lnT w="3810" cap="flat" cmpd="sng" algn="ctr">
                      <a:solidFill>
                        <a:srgbClr val="30EA66"/>
                      </a:solidFill>
                      <a:prstDash val="solid"/>
                      <a:round/>
                      <a:headEnd type="none" w="med" len="med"/>
                      <a:tailEnd type="none" w="med" len="med"/>
                    </a:lnT>
                    <a:lnB w="3810" cap="flat" cmpd="sng" algn="ctr">
                      <a:solidFill>
                        <a:srgbClr val="D0F566"/>
                      </a:solidFill>
                      <a:prstDash val="solid"/>
                      <a:round/>
                      <a:headEnd type="none" w="med" len="med"/>
                      <a:tailEnd type="none" w="med" len="med"/>
                    </a:lnB>
                    <a:noFill/>
                  </a:tcPr>
                </a:tc>
                <a:tc>
                  <a:txBody>
                    <a:bodyPr/>
                    <a:lstStyle/>
                    <a:p>
                      <a:pPr algn="ctr"/>
                      <a:r>
                        <a:rPr lang="en-US" sz="900" dirty="0">
                          <a:solidFill>
                            <a:srgbClr val="000000"/>
                          </a:solidFill>
                          <a:effectLst/>
                          <a:latin typeface="+mj-ea"/>
                          <a:ea typeface="+mj-ea"/>
                        </a:rPr>
                        <a:t>4,371.5</a:t>
                      </a:r>
                    </a:p>
                  </a:txBody>
                  <a:tcPr marL="3016" marR="4825" marT="2413" marB="2413" anchor="ctr">
                    <a:lnL>
                      <a:noFill/>
                    </a:lnL>
                    <a:lnR>
                      <a:noFill/>
                    </a:lnR>
                    <a:lnT w="3810" cap="flat" cmpd="sng" algn="ctr">
                      <a:solidFill>
                        <a:srgbClr val="30EA66"/>
                      </a:solidFill>
                      <a:prstDash val="solid"/>
                      <a:round/>
                      <a:headEnd type="none" w="med" len="med"/>
                      <a:tailEnd type="none" w="med" len="med"/>
                    </a:lnT>
                    <a:lnB w="3810" cap="flat" cmpd="sng" algn="ctr">
                      <a:solidFill>
                        <a:srgbClr val="D0F566"/>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中国</a:t>
                      </a:r>
                    </a:p>
                  </a:txBody>
                  <a:tcPr marL="3016" marR="4825" marT="2413" marB="2413" anchor="ctr">
                    <a:lnL>
                      <a:noFill/>
                    </a:lnL>
                    <a:lnR>
                      <a:noFill/>
                    </a:lnR>
                    <a:lnT w="3810" cap="flat" cmpd="sng" algn="ctr">
                      <a:solidFill>
                        <a:srgbClr val="30EA66"/>
                      </a:solidFill>
                      <a:prstDash val="solid"/>
                      <a:round/>
                      <a:headEnd type="none" w="med" len="med"/>
                      <a:tailEnd type="none" w="med" len="med"/>
                    </a:lnT>
                    <a:lnB w="3810" cap="flat" cmpd="sng" algn="ctr">
                      <a:solidFill>
                        <a:srgbClr val="D0F566"/>
                      </a:solidFill>
                      <a:prstDash val="solid"/>
                      <a:round/>
                      <a:headEnd type="none" w="med" len="med"/>
                      <a:tailEnd type="none" w="med" len="med"/>
                    </a:lnB>
                    <a:noFill/>
                  </a:tcPr>
                </a:tc>
                <a:extLst>
                  <a:ext uri="{0D108BD9-81ED-4DB2-BD59-A6C34878D82A}">
                    <a16:rowId xmlns:a16="http://schemas.microsoft.com/office/drawing/2014/main" val="4241630067"/>
                  </a:ext>
                </a:extLst>
              </a:tr>
              <a:tr h="313999">
                <a:tc>
                  <a:txBody>
                    <a:bodyPr/>
                    <a:lstStyle/>
                    <a:p>
                      <a:pPr algn="ctr"/>
                      <a:r>
                        <a:rPr lang="en-US" sz="900" b="1">
                          <a:solidFill>
                            <a:srgbClr val="000000"/>
                          </a:solidFill>
                          <a:effectLst/>
                          <a:latin typeface="+mj-ea"/>
                          <a:ea typeface="+mj-ea"/>
                        </a:rPr>
                        <a:t>15</a:t>
                      </a:r>
                    </a:p>
                  </a:txBody>
                  <a:tcPr marL="4825" marR="4825" marT="2413" marB="2413" anchor="ctr">
                    <a:lnL>
                      <a:noFill/>
                    </a:lnL>
                    <a:lnR>
                      <a:noFill/>
                    </a:lnR>
                    <a:lnT w="3810" cap="flat" cmpd="sng" algn="ctr">
                      <a:solidFill>
                        <a:srgbClr val="D0F566"/>
                      </a:solidFill>
                      <a:prstDash val="solid"/>
                      <a:round/>
                      <a:headEnd type="none" w="med" len="med"/>
                      <a:tailEnd type="none" w="med" len="med"/>
                    </a:lnT>
                    <a:lnB w="3810" cap="flat" cmpd="sng" algn="ctr">
                      <a:solidFill>
                        <a:srgbClr val="30FF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7"/>
                        </a:rPr>
                        <a:t>丰田汽车公司（</a:t>
                      </a:r>
                      <a:r>
                        <a:rPr lang="en-US" sz="900" u="none" strike="noStrike">
                          <a:solidFill>
                            <a:srgbClr val="000000"/>
                          </a:solidFill>
                          <a:effectLst/>
                          <a:latin typeface="+mj-ea"/>
                          <a:ea typeface="+mj-ea"/>
                          <a:hlinkClick r:id="rId17"/>
                        </a:rPr>
                        <a:t>TOYOTA MOTOR)</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D0F566"/>
                      </a:solidFill>
                      <a:prstDash val="solid"/>
                      <a:round/>
                      <a:headEnd type="none" w="med" len="med"/>
                      <a:tailEnd type="none" w="med" len="med"/>
                    </a:lnT>
                    <a:lnB w="3810" cap="flat" cmpd="sng" algn="ctr">
                      <a:solidFill>
                        <a:srgbClr val="30FF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312,018.2</a:t>
                      </a:r>
                    </a:p>
                  </a:txBody>
                  <a:tcPr marL="3016" marR="4825" marT="2413" marB="2413" anchor="ctr">
                    <a:lnL>
                      <a:noFill/>
                    </a:lnL>
                    <a:lnR>
                      <a:noFill/>
                    </a:lnR>
                    <a:lnT w="3810" cap="flat" cmpd="sng" algn="ctr">
                      <a:solidFill>
                        <a:srgbClr val="D0F566"/>
                      </a:solidFill>
                      <a:prstDash val="solid"/>
                      <a:round/>
                      <a:headEnd type="none" w="med" len="med"/>
                      <a:tailEnd type="none" w="med" len="med"/>
                    </a:lnT>
                    <a:lnB w="3810" cap="flat" cmpd="sng" algn="ctr">
                      <a:solidFill>
                        <a:srgbClr val="30FF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34,214.4</a:t>
                      </a:r>
                    </a:p>
                  </a:txBody>
                  <a:tcPr marL="3016" marR="4825" marT="2413" marB="2413" anchor="ctr">
                    <a:lnL>
                      <a:noFill/>
                    </a:lnL>
                    <a:lnR>
                      <a:noFill/>
                    </a:lnR>
                    <a:lnT w="3810" cap="flat" cmpd="sng" algn="ctr">
                      <a:solidFill>
                        <a:srgbClr val="D0F566"/>
                      </a:solidFill>
                      <a:prstDash val="solid"/>
                      <a:round/>
                      <a:headEnd type="none" w="med" len="med"/>
                      <a:tailEnd type="none" w="med" len="med"/>
                    </a:lnT>
                    <a:lnB w="3810" cap="flat" cmpd="sng" algn="ctr">
                      <a:solidFill>
                        <a:srgbClr val="30FF66"/>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日本</a:t>
                      </a:r>
                    </a:p>
                  </a:txBody>
                  <a:tcPr marL="3016" marR="4825" marT="2413" marB="2413" anchor="ctr">
                    <a:lnL>
                      <a:noFill/>
                    </a:lnL>
                    <a:lnR>
                      <a:noFill/>
                    </a:lnR>
                    <a:lnT w="3810" cap="flat" cmpd="sng" algn="ctr">
                      <a:solidFill>
                        <a:srgbClr val="D0F566"/>
                      </a:solidFill>
                      <a:prstDash val="solid"/>
                      <a:round/>
                      <a:headEnd type="none" w="med" len="med"/>
                      <a:tailEnd type="none" w="med" len="med"/>
                    </a:lnT>
                    <a:lnB w="3810" cap="flat" cmpd="sng" algn="ctr">
                      <a:solidFill>
                        <a:srgbClr val="30FF66"/>
                      </a:solidFill>
                      <a:prstDash val="solid"/>
                      <a:round/>
                      <a:headEnd type="none" w="med" len="med"/>
                      <a:tailEnd type="none" w="med" len="med"/>
                    </a:lnB>
                    <a:noFill/>
                  </a:tcPr>
                </a:tc>
                <a:extLst>
                  <a:ext uri="{0D108BD9-81ED-4DB2-BD59-A6C34878D82A}">
                    <a16:rowId xmlns:a16="http://schemas.microsoft.com/office/drawing/2014/main" val="2814975847"/>
                  </a:ext>
                </a:extLst>
              </a:tr>
              <a:tr h="287120">
                <a:tc>
                  <a:txBody>
                    <a:bodyPr/>
                    <a:lstStyle/>
                    <a:p>
                      <a:pPr algn="ctr"/>
                      <a:r>
                        <a:rPr lang="en-US" sz="900" b="1">
                          <a:solidFill>
                            <a:srgbClr val="000000"/>
                          </a:solidFill>
                          <a:effectLst/>
                          <a:latin typeface="+mj-ea"/>
                          <a:ea typeface="+mj-ea"/>
                        </a:rPr>
                        <a:t>16</a:t>
                      </a:r>
                    </a:p>
                  </a:txBody>
                  <a:tcPr marL="4825" marR="4825" marT="2413" marB="2413" anchor="ctr">
                    <a:lnL>
                      <a:noFill/>
                    </a:lnL>
                    <a:lnR>
                      <a:noFill/>
                    </a:lnR>
                    <a:lnT w="3810" cap="flat" cmpd="sng" algn="ctr">
                      <a:solidFill>
                        <a:srgbClr val="30FF66"/>
                      </a:solidFill>
                      <a:prstDash val="solid"/>
                      <a:round/>
                      <a:headEnd type="none" w="med" len="med"/>
                      <a:tailEnd type="none" w="med" len="med"/>
                    </a:lnT>
                    <a:lnB w="3810" cap="flat" cmpd="sng" algn="ctr">
                      <a:solidFill>
                        <a:srgbClr val="A01F67"/>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18"/>
                        </a:rPr>
                        <a:t>麦克森公司（</a:t>
                      </a:r>
                      <a:r>
                        <a:rPr lang="en-US" sz="900" u="none" strike="noStrike">
                          <a:solidFill>
                            <a:srgbClr val="000000"/>
                          </a:solidFill>
                          <a:effectLst/>
                          <a:latin typeface="+mj-ea"/>
                          <a:ea typeface="+mj-ea"/>
                          <a:hlinkClick r:id="rId18"/>
                        </a:rPr>
                        <a:t>MCKESSON)</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30FF66"/>
                      </a:solidFill>
                      <a:prstDash val="solid"/>
                      <a:round/>
                      <a:headEnd type="none" w="med" len="med"/>
                      <a:tailEnd type="none" w="med" len="med"/>
                    </a:lnT>
                    <a:lnB w="3810" cap="flat" cmpd="sng" algn="ctr">
                      <a:solidFill>
                        <a:srgbClr val="A01F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308,951</a:t>
                      </a:r>
                    </a:p>
                  </a:txBody>
                  <a:tcPr marL="3016" marR="4825" marT="2413" marB="2413" anchor="ctr">
                    <a:lnL>
                      <a:noFill/>
                    </a:lnL>
                    <a:lnR>
                      <a:noFill/>
                    </a:lnR>
                    <a:lnT w="3810" cap="flat" cmpd="sng" algn="ctr">
                      <a:solidFill>
                        <a:srgbClr val="30FF66"/>
                      </a:solidFill>
                      <a:prstDash val="solid"/>
                      <a:round/>
                      <a:headEnd type="none" w="med" len="med"/>
                      <a:tailEnd type="none" w="med" len="med"/>
                    </a:lnT>
                    <a:lnB w="3810" cap="flat" cmpd="sng" algn="ctr">
                      <a:solidFill>
                        <a:srgbClr val="A01F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3,002</a:t>
                      </a:r>
                    </a:p>
                  </a:txBody>
                  <a:tcPr marL="3016" marR="4825" marT="2413" marB="2413" anchor="ctr">
                    <a:lnL>
                      <a:noFill/>
                    </a:lnL>
                    <a:lnR>
                      <a:noFill/>
                    </a:lnR>
                    <a:lnT w="3810" cap="flat" cmpd="sng" algn="ctr">
                      <a:solidFill>
                        <a:srgbClr val="30FF66"/>
                      </a:solidFill>
                      <a:prstDash val="solid"/>
                      <a:round/>
                      <a:headEnd type="none" w="med" len="med"/>
                      <a:tailEnd type="none" w="med" len="med"/>
                    </a:lnT>
                    <a:lnB w="3810" cap="flat" cmpd="sng" algn="ctr">
                      <a:solidFill>
                        <a:srgbClr val="A01F67"/>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3016" marR="4825" marT="2413" marB="2413" anchor="ctr">
                    <a:lnL>
                      <a:noFill/>
                    </a:lnL>
                    <a:lnR>
                      <a:noFill/>
                    </a:lnR>
                    <a:lnT w="3810" cap="flat" cmpd="sng" algn="ctr">
                      <a:solidFill>
                        <a:srgbClr val="30FF66"/>
                      </a:solidFill>
                      <a:prstDash val="solid"/>
                      <a:round/>
                      <a:headEnd type="none" w="med" len="med"/>
                      <a:tailEnd type="none" w="med" len="med"/>
                    </a:lnT>
                    <a:lnB w="3810" cap="flat" cmpd="sng" algn="ctr">
                      <a:solidFill>
                        <a:srgbClr val="A01F67"/>
                      </a:solidFill>
                      <a:prstDash val="solid"/>
                      <a:round/>
                      <a:headEnd type="none" w="med" len="med"/>
                      <a:tailEnd type="none" w="med" len="med"/>
                    </a:lnB>
                    <a:noFill/>
                  </a:tcPr>
                </a:tc>
                <a:extLst>
                  <a:ext uri="{0D108BD9-81ED-4DB2-BD59-A6C34878D82A}">
                    <a16:rowId xmlns:a16="http://schemas.microsoft.com/office/drawing/2014/main" val="3503759"/>
                  </a:ext>
                </a:extLst>
              </a:tr>
              <a:tr h="287120">
                <a:tc>
                  <a:txBody>
                    <a:bodyPr/>
                    <a:lstStyle/>
                    <a:p>
                      <a:pPr algn="ctr"/>
                      <a:r>
                        <a:rPr lang="en-US" sz="900" b="1">
                          <a:solidFill>
                            <a:srgbClr val="000000"/>
                          </a:solidFill>
                          <a:effectLst/>
                          <a:latin typeface="+mj-ea"/>
                          <a:ea typeface="+mj-ea"/>
                        </a:rPr>
                        <a:t>17</a:t>
                      </a:r>
                    </a:p>
                  </a:txBody>
                  <a:tcPr marL="4825" marR="4825" marT="2413" marB="2413" anchor="ctr">
                    <a:lnL>
                      <a:noFill/>
                    </a:lnL>
                    <a:lnR>
                      <a:noFill/>
                    </a:lnR>
                    <a:lnT w="3810" cap="flat" cmpd="sng" algn="ctr">
                      <a:solidFill>
                        <a:srgbClr val="A01F67"/>
                      </a:solidFill>
                      <a:prstDash val="solid"/>
                      <a:round/>
                      <a:headEnd type="none" w="med" len="med"/>
                      <a:tailEnd type="none" w="med" len="med"/>
                    </a:lnT>
                    <a:lnB w="3810" cap="flat" cmpd="sng" algn="ctr">
                      <a:solidFill>
                        <a:srgbClr val="602967"/>
                      </a:solidFill>
                      <a:prstDash val="solid"/>
                      <a:round/>
                      <a:headEnd type="none" w="med" len="med"/>
                      <a:tailEnd type="none" w="med" len="med"/>
                    </a:lnB>
                    <a:noFill/>
                  </a:tcPr>
                </a:tc>
                <a:tc>
                  <a:txBody>
                    <a:bodyPr/>
                    <a:lstStyle/>
                    <a:p>
                      <a:pPr algn="l"/>
                      <a:r>
                        <a:rPr lang="en-US" sz="900" u="none" strike="noStrike">
                          <a:solidFill>
                            <a:srgbClr val="000000"/>
                          </a:solidFill>
                          <a:effectLst/>
                          <a:latin typeface="+mj-ea"/>
                          <a:ea typeface="+mj-ea"/>
                          <a:hlinkClick r:id="rId19"/>
                        </a:rPr>
                        <a:t>Alphabet</a:t>
                      </a:r>
                      <a:r>
                        <a:rPr lang="zh-CN" altLang="en-US" sz="900" u="none" strike="noStrike">
                          <a:solidFill>
                            <a:srgbClr val="000000"/>
                          </a:solidFill>
                          <a:effectLst/>
                          <a:latin typeface="+mj-ea"/>
                          <a:ea typeface="+mj-ea"/>
                          <a:hlinkClick r:id="rId19"/>
                        </a:rPr>
                        <a:t>公司（</a:t>
                      </a:r>
                      <a:r>
                        <a:rPr lang="en-US" sz="900" u="none" strike="noStrike">
                          <a:solidFill>
                            <a:srgbClr val="000000"/>
                          </a:solidFill>
                          <a:effectLst/>
                          <a:latin typeface="+mj-ea"/>
                          <a:ea typeface="+mj-ea"/>
                          <a:hlinkClick r:id="rId19"/>
                        </a:rPr>
                        <a:t>ALPHABET)</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A01F67"/>
                      </a:solidFill>
                      <a:prstDash val="solid"/>
                      <a:round/>
                      <a:headEnd type="none" w="med" len="med"/>
                      <a:tailEnd type="none" w="med" len="med"/>
                    </a:lnT>
                    <a:lnB w="3810" cap="flat" cmpd="sng" algn="ctr">
                      <a:solidFill>
                        <a:srgbClr val="6029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307,394</a:t>
                      </a:r>
                    </a:p>
                  </a:txBody>
                  <a:tcPr marL="3016" marR="4825" marT="2413" marB="2413" anchor="ctr">
                    <a:lnL>
                      <a:noFill/>
                    </a:lnL>
                    <a:lnR>
                      <a:noFill/>
                    </a:lnR>
                    <a:lnT w="3810" cap="flat" cmpd="sng" algn="ctr">
                      <a:solidFill>
                        <a:srgbClr val="A01F67"/>
                      </a:solidFill>
                      <a:prstDash val="solid"/>
                      <a:round/>
                      <a:headEnd type="none" w="med" len="med"/>
                      <a:tailEnd type="none" w="med" len="med"/>
                    </a:lnT>
                    <a:lnB w="3810" cap="flat" cmpd="sng" algn="ctr">
                      <a:solidFill>
                        <a:srgbClr val="6029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73,795</a:t>
                      </a:r>
                    </a:p>
                  </a:txBody>
                  <a:tcPr marL="3016" marR="4825" marT="2413" marB="2413" anchor="ctr">
                    <a:lnL>
                      <a:noFill/>
                    </a:lnL>
                    <a:lnR>
                      <a:noFill/>
                    </a:lnR>
                    <a:lnT w="3810" cap="flat" cmpd="sng" algn="ctr">
                      <a:solidFill>
                        <a:srgbClr val="A01F67"/>
                      </a:solidFill>
                      <a:prstDash val="solid"/>
                      <a:round/>
                      <a:headEnd type="none" w="med" len="med"/>
                      <a:tailEnd type="none" w="med" len="med"/>
                    </a:lnT>
                    <a:lnB w="3810" cap="flat" cmpd="sng" algn="ctr">
                      <a:solidFill>
                        <a:srgbClr val="602967"/>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3016" marR="4825" marT="2413" marB="2413" anchor="ctr">
                    <a:lnL>
                      <a:noFill/>
                    </a:lnL>
                    <a:lnR>
                      <a:noFill/>
                    </a:lnR>
                    <a:lnT w="3810" cap="flat" cmpd="sng" algn="ctr">
                      <a:solidFill>
                        <a:srgbClr val="A01F67"/>
                      </a:solidFill>
                      <a:prstDash val="solid"/>
                      <a:round/>
                      <a:headEnd type="none" w="med" len="med"/>
                      <a:tailEnd type="none" w="med" len="med"/>
                    </a:lnT>
                    <a:lnB w="3810" cap="flat" cmpd="sng" algn="ctr">
                      <a:solidFill>
                        <a:srgbClr val="602967"/>
                      </a:solidFill>
                      <a:prstDash val="solid"/>
                      <a:round/>
                      <a:headEnd type="none" w="med" len="med"/>
                      <a:tailEnd type="none" w="med" len="med"/>
                    </a:lnB>
                    <a:noFill/>
                  </a:tcPr>
                </a:tc>
                <a:extLst>
                  <a:ext uri="{0D108BD9-81ED-4DB2-BD59-A6C34878D82A}">
                    <a16:rowId xmlns:a16="http://schemas.microsoft.com/office/drawing/2014/main" val="2054235988"/>
                  </a:ext>
                </a:extLst>
              </a:tr>
              <a:tr h="287120">
                <a:tc>
                  <a:txBody>
                    <a:bodyPr/>
                    <a:lstStyle/>
                    <a:p>
                      <a:pPr algn="ctr"/>
                      <a:r>
                        <a:rPr lang="en-US" sz="900" b="1">
                          <a:solidFill>
                            <a:srgbClr val="000000"/>
                          </a:solidFill>
                          <a:effectLst/>
                          <a:latin typeface="+mj-ea"/>
                          <a:ea typeface="+mj-ea"/>
                        </a:rPr>
                        <a:t>18</a:t>
                      </a:r>
                    </a:p>
                  </a:txBody>
                  <a:tcPr marL="4825" marR="4825" marT="2413" marB="2413" anchor="ctr">
                    <a:lnL>
                      <a:noFill/>
                    </a:lnL>
                    <a:lnR>
                      <a:noFill/>
                    </a:lnR>
                    <a:lnT w="3810" cap="flat" cmpd="sng" algn="ctr">
                      <a:solidFill>
                        <a:srgbClr val="602967"/>
                      </a:solidFill>
                      <a:prstDash val="solid"/>
                      <a:round/>
                      <a:headEnd type="none" w="med" len="med"/>
                      <a:tailEnd type="none" w="med" len="med"/>
                    </a:lnT>
                    <a:lnB w="3810" cap="flat" cmpd="sng" algn="ctr">
                      <a:solidFill>
                        <a:srgbClr val="D03767"/>
                      </a:solidFill>
                      <a:prstDash val="solid"/>
                      <a:round/>
                      <a:headEnd type="none" w="med" len="med"/>
                      <a:tailEnd type="none" w="med" len="med"/>
                    </a:lnB>
                    <a:noFill/>
                  </a:tcPr>
                </a:tc>
                <a:tc>
                  <a:txBody>
                    <a:bodyPr/>
                    <a:lstStyle/>
                    <a:p>
                      <a:pPr algn="l"/>
                      <a:r>
                        <a:rPr lang="en-US" sz="900" u="none" strike="noStrike">
                          <a:solidFill>
                            <a:srgbClr val="000000"/>
                          </a:solidFill>
                          <a:effectLst/>
                          <a:latin typeface="+mj-ea"/>
                          <a:ea typeface="+mj-ea"/>
                          <a:hlinkClick r:id="rId20"/>
                        </a:rPr>
                        <a:t>Cencora</a:t>
                      </a:r>
                      <a:r>
                        <a:rPr lang="zh-CN" altLang="en-US" sz="900" u="none" strike="noStrike">
                          <a:solidFill>
                            <a:srgbClr val="000000"/>
                          </a:solidFill>
                          <a:effectLst/>
                          <a:latin typeface="+mj-ea"/>
                          <a:ea typeface="+mj-ea"/>
                          <a:hlinkClick r:id="rId20"/>
                        </a:rPr>
                        <a:t>公司（</a:t>
                      </a:r>
                      <a:r>
                        <a:rPr lang="en-US" sz="900" u="none" strike="noStrike">
                          <a:solidFill>
                            <a:srgbClr val="000000"/>
                          </a:solidFill>
                          <a:effectLst/>
                          <a:latin typeface="+mj-ea"/>
                          <a:ea typeface="+mj-ea"/>
                          <a:hlinkClick r:id="rId20"/>
                        </a:rPr>
                        <a:t>CENCORA)</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602967"/>
                      </a:solidFill>
                      <a:prstDash val="solid"/>
                      <a:round/>
                      <a:headEnd type="none" w="med" len="med"/>
                      <a:tailEnd type="none" w="med" len="med"/>
                    </a:lnT>
                    <a:lnB w="3810" cap="flat" cmpd="sng" algn="ctr">
                      <a:solidFill>
                        <a:srgbClr val="D037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262,173.4</a:t>
                      </a:r>
                    </a:p>
                  </a:txBody>
                  <a:tcPr marL="3016" marR="4825" marT="2413" marB="2413" anchor="ctr">
                    <a:lnL>
                      <a:noFill/>
                    </a:lnL>
                    <a:lnR>
                      <a:noFill/>
                    </a:lnR>
                    <a:lnT w="3810" cap="flat" cmpd="sng" algn="ctr">
                      <a:solidFill>
                        <a:srgbClr val="602967"/>
                      </a:solidFill>
                      <a:prstDash val="solid"/>
                      <a:round/>
                      <a:headEnd type="none" w="med" len="med"/>
                      <a:tailEnd type="none" w="med" len="med"/>
                    </a:lnT>
                    <a:lnB w="3810" cap="flat" cmpd="sng" algn="ctr">
                      <a:solidFill>
                        <a:srgbClr val="D03767"/>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1,745.3</a:t>
                      </a:r>
                    </a:p>
                  </a:txBody>
                  <a:tcPr marL="3016" marR="4825" marT="2413" marB="2413" anchor="ctr">
                    <a:lnL>
                      <a:noFill/>
                    </a:lnL>
                    <a:lnR>
                      <a:noFill/>
                    </a:lnR>
                    <a:lnT w="3810" cap="flat" cmpd="sng" algn="ctr">
                      <a:solidFill>
                        <a:srgbClr val="602967"/>
                      </a:solidFill>
                      <a:prstDash val="solid"/>
                      <a:round/>
                      <a:headEnd type="none" w="med" len="med"/>
                      <a:tailEnd type="none" w="med" len="med"/>
                    </a:lnT>
                    <a:lnB w="3810" cap="flat" cmpd="sng" algn="ctr">
                      <a:solidFill>
                        <a:srgbClr val="D03767"/>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3016" marR="4825" marT="2413" marB="2413" anchor="ctr">
                    <a:lnL>
                      <a:noFill/>
                    </a:lnL>
                    <a:lnR>
                      <a:noFill/>
                    </a:lnR>
                    <a:lnT w="3810" cap="flat" cmpd="sng" algn="ctr">
                      <a:solidFill>
                        <a:srgbClr val="602967"/>
                      </a:solidFill>
                      <a:prstDash val="solid"/>
                      <a:round/>
                      <a:headEnd type="none" w="med" len="med"/>
                      <a:tailEnd type="none" w="med" len="med"/>
                    </a:lnT>
                    <a:lnB w="3810" cap="flat" cmpd="sng" algn="ctr">
                      <a:solidFill>
                        <a:srgbClr val="D03767"/>
                      </a:solidFill>
                      <a:prstDash val="solid"/>
                      <a:round/>
                      <a:headEnd type="none" w="med" len="med"/>
                      <a:tailEnd type="none" w="med" len="med"/>
                    </a:lnB>
                    <a:noFill/>
                  </a:tcPr>
                </a:tc>
                <a:extLst>
                  <a:ext uri="{0D108BD9-81ED-4DB2-BD59-A6C34878D82A}">
                    <a16:rowId xmlns:a16="http://schemas.microsoft.com/office/drawing/2014/main" val="548351345"/>
                  </a:ext>
                </a:extLst>
              </a:tr>
              <a:tr h="410712">
                <a:tc>
                  <a:txBody>
                    <a:bodyPr/>
                    <a:lstStyle/>
                    <a:p>
                      <a:pPr algn="ctr"/>
                      <a:r>
                        <a:rPr lang="en-US" sz="900" b="1">
                          <a:solidFill>
                            <a:srgbClr val="000000"/>
                          </a:solidFill>
                          <a:effectLst/>
                          <a:latin typeface="+mj-ea"/>
                          <a:ea typeface="+mj-ea"/>
                        </a:rPr>
                        <a:t>19</a:t>
                      </a:r>
                    </a:p>
                  </a:txBody>
                  <a:tcPr marL="4825" marR="4825" marT="2413" marB="2413" anchor="ctr">
                    <a:lnL>
                      <a:noFill/>
                    </a:lnL>
                    <a:lnR>
                      <a:noFill/>
                    </a:lnR>
                    <a:lnT w="3810" cap="flat" cmpd="sng" algn="ctr">
                      <a:solidFill>
                        <a:srgbClr val="D03767"/>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21"/>
                        </a:rPr>
                        <a:t>托克集团（</a:t>
                      </a:r>
                      <a:r>
                        <a:rPr lang="en-US" sz="900" u="none" strike="noStrike">
                          <a:solidFill>
                            <a:srgbClr val="000000"/>
                          </a:solidFill>
                          <a:effectLst/>
                          <a:latin typeface="+mj-ea"/>
                          <a:ea typeface="+mj-ea"/>
                          <a:hlinkClick r:id="rId21"/>
                        </a:rPr>
                        <a:t>TRAFIGURA GROUP)</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D03767"/>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244,280.2</a:t>
                      </a:r>
                    </a:p>
                  </a:txBody>
                  <a:tcPr marL="3016" marR="4825" marT="2413" marB="2413" anchor="ctr">
                    <a:lnL>
                      <a:noFill/>
                    </a:lnL>
                    <a:lnR>
                      <a:noFill/>
                    </a:lnR>
                    <a:lnT w="3810" cap="flat" cmpd="sng" algn="ctr">
                      <a:solidFill>
                        <a:srgbClr val="D03767"/>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7,393.2</a:t>
                      </a:r>
                    </a:p>
                  </a:txBody>
                  <a:tcPr marL="3016" marR="4825" marT="2413" marB="2413" anchor="ctr">
                    <a:lnL>
                      <a:noFill/>
                    </a:lnL>
                    <a:lnR>
                      <a:noFill/>
                    </a:lnR>
                    <a:lnT w="3810" cap="flat" cmpd="sng" algn="ctr">
                      <a:solidFill>
                        <a:srgbClr val="D03767"/>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新加坡</a:t>
                      </a:r>
                    </a:p>
                  </a:txBody>
                  <a:tcPr marL="3016" marR="4825" marT="2413" marB="2413" anchor="ctr">
                    <a:lnL>
                      <a:noFill/>
                    </a:lnL>
                    <a:lnR>
                      <a:noFill/>
                    </a:lnR>
                    <a:lnT w="3810" cap="flat" cmpd="sng" algn="ctr">
                      <a:solidFill>
                        <a:srgbClr val="D03767"/>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extLst>
                  <a:ext uri="{0D108BD9-81ED-4DB2-BD59-A6C34878D82A}">
                    <a16:rowId xmlns:a16="http://schemas.microsoft.com/office/drawing/2014/main" val="179474153"/>
                  </a:ext>
                </a:extLst>
              </a:tr>
              <a:tr h="287120">
                <a:tc>
                  <a:txBody>
                    <a:bodyPr/>
                    <a:lstStyle/>
                    <a:p>
                      <a:pPr algn="ctr"/>
                      <a:r>
                        <a:rPr lang="en-US" sz="900" b="1">
                          <a:solidFill>
                            <a:srgbClr val="000000"/>
                          </a:solidFill>
                          <a:effectLst/>
                          <a:latin typeface="+mj-ea"/>
                          <a:ea typeface="+mj-ea"/>
                        </a:rPr>
                        <a:t>20</a:t>
                      </a:r>
                    </a:p>
                  </a:txBody>
                  <a:tcPr marL="4825" marR="4825" marT="2413" marB="2413" anchor="ctr">
                    <a:lnL>
                      <a:noFill/>
                    </a:lnL>
                    <a:lnR>
                      <a:noFill/>
                    </a:lnR>
                    <a:lnT w="3810" cap="flat" cmpd="sng" algn="ctr">
                      <a:solidFill>
                        <a:srgbClr val="403866"/>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l"/>
                      <a:r>
                        <a:rPr lang="zh-CN" altLang="en-US" sz="900" u="none" strike="noStrike">
                          <a:solidFill>
                            <a:srgbClr val="000000"/>
                          </a:solidFill>
                          <a:effectLst/>
                          <a:latin typeface="+mj-ea"/>
                          <a:ea typeface="+mj-ea"/>
                          <a:hlinkClick r:id="rId22"/>
                        </a:rPr>
                        <a:t>开市客（</a:t>
                      </a:r>
                      <a:r>
                        <a:rPr lang="en-US" sz="900" u="none" strike="noStrike">
                          <a:solidFill>
                            <a:srgbClr val="000000"/>
                          </a:solidFill>
                          <a:effectLst/>
                          <a:latin typeface="+mj-ea"/>
                          <a:ea typeface="+mj-ea"/>
                          <a:hlinkClick r:id="rId22"/>
                        </a:rPr>
                        <a:t>COSTCO WHOLESALE)</a:t>
                      </a:r>
                      <a:endParaRPr lang="en-US" sz="900">
                        <a:solidFill>
                          <a:srgbClr val="000000"/>
                        </a:solidFill>
                        <a:effectLst/>
                        <a:latin typeface="+mj-ea"/>
                        <a:ea typeface="+mj-ea"/>
                      </a:endParaRPr>
                    </a:p>
                  </a:txBody>
                  <a:tcPr marL="6032" marR="4825" marT="2413" marB="2413" anchor="ctr">
                    <a:lnL>
                      <a:noFill/>
                    </a:lnL>
                    <a:lnR>
                      <a:noFill/>
                    </a:lnR>
                    <a:lnT w="3810" cap="flat" cmpd="sng" algn="ctr">
                      <a:solidFill>
                        <a:srgbClr val="403866"/>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242,290</a:t>
                      </a:r>
                    </a:p>
                  </a:txBody>
                  <a:tcPr marL="3016" marR="4825" marT="2413" marB="2413" anchor="ctr">
                    <a:lnL>
                      <a:noFill/>
                    </a:lnL>
                    <a:lnR>
                      <a:noFill/>
                    </a:lnR>
                    <a:lnT w="3810" cap="flat" cmpd="sng" algn="ctr">
                      <a:solidFill>
                        <a:srgbClr val="403866"/>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en-US" sz="900">
                          <a:solidFill>
                            <a:srgbClr val="000000"/>
                          </a:solidFill>
                          <a:effectLst/>
                          <a:latin typeface="+mj-ea"/>
                          <a:ea typeface="+mj-ea"/>
                        </a:rPr>
                        <a:t>6,292</a:t>
                      </a:r>
                    </a:p>
                  </a:txBody>
                  <a:tcPr marL="3016" marR="4825" marT="2413" marB="2413" anchor="ctr">
                    <a:lnL>
                      <a:noFill/>
                    </a:lnL>
                    <a:lnR>
                      <a:noFill/>
                    </a:lnR>
                    <a:lnT w="3810" cap="flat" cmpd="sng" algn="ctr">
                      <a:solidFill>
                        <a:srgbClr val="403866"/>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tc>
                  <a:txBody>
                    <a:bodyPr/>
                    <a:lstStyle/>
                    <a:p>
                      <a:pPr algn="ctr"/>
                      <a:r>
                        <a:rPr lang="zh-CN" altLang="en-US" sz="900" dirty="0">
                          <a:solidFill>
                            <a:srgbClr val="000000"/>
                          </a:solidFill>
                          <a:effectLst/>
                          <a:latin typeface="+mj-ea"/>
                          <a:ea typeface="+mj-ea"/>
                        </a:rPr>
                        <a:t>美国</a:t>
                      </a:r>
                    </a:p>
                  </a:txBody>
                  <a:tcPr marL="3016" marR="4825" marT="2413" marB="2413" anchor="ctr">
                    <a:lnL>
                      <a:noFill/>
                    </a:lnL>
                    <a:lnR>
                      <a:noFill/>
                    </a:lnR>
                    <a:lnT w="3810" cap="flat" cmpd="sng" algn="ctr">
                      <a:solidFill>
                        <a:srgbClr val="403866"/>
                      </a:solidFill>
                      <a:prstDash val="solid"/>
                      <a:round/>
                      <a:headEnd type="none" w="med" len="med"/>
                      <a:tailEnd type="none" w="med" len="med"/>
                    </a:lnT>
                    <a:lnB w="3810" cap="flat" cmpd="sng" algn="ctr">
                      <a:solidFill>
                        <a:srgbClr val="403866"/>
                      </a:solidFill>
                      <a:prstDash val="solid"/>
                      <a:round/>
                      <a:headEnd type="none" w="med" len="med"/>
                      <a:tailEnd type="none" w="med" len="med"/>
                    </a:lnB>
                    <a:noFill/>
                  </a:tcPr>
                </a:tc>
                <a:extLst>
                  <a:ext uri="{0D108BD9-81ED-4DB2-BD59-A6C34878D82A}">
                    <a16:rowId xmlns:a16="http://schemas.microsoft.com/office/drawing/2014/main" val="351158411"/>
                  </a:ext>
                </a:extLst>
              </a:tr>
            </a:tbl>
          </a:graphicData>
        </a:graphic>
      </p:graphicFrame>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9" name="Rectangle 7"/>
          <p:cNvSpPr>
            <a:spLocks noChangeArrowheads="1"/>
          </p:cNvSpPr>
          <p:nvPr/>
        </p:nvSpPr>
        <p:spPr bwMode="auto">
          <a:xfrm>
            <a:off x="533400" y="1307271"/>
            <a:ext cx="78486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0000"/>
              </a:lnSpc>
            </a:pPr>
            <a:r>
              <a:rPr lang="en-US" altLang="en-US">
                <a:latin typeface="Liberation Sans" panose="020B0604020202020204"/>
              </a:rPr>
              <a:t>Significant number of foreign companies are found on national exchanges.</a:t>
            </a:r>
          </a:p>
        </p:txBody>
      </p:sp>
      <p:sp>
        <p:nvSpPr>
          <p:cNvPr id="218121" name="Rectangle 9"/>
          <p:cNvSpPr>
            <a:spLocks noChangeArrowheads="1"/>
          </p:cNvSpPr>
          <p:nvPr/>
        </p:nvSpPr>
        <p:spPr bwMode="auto">
          <a:xfrm>
            <a:off x="6053469" y="1928040"/>
            <a:ext cx="243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1200" b="1">
                <a:solidFill>
                  <a:srgbClr val="006666"/>
                </a:solidFill>
                <a:latin typeface="Liberation Sans" panose="020B0604020202020204"/>
              </a:rPr>
              <a:t>ILLUSTRATION 1.2</a:t>
            </a:r>
          </a:p>
          <a:p>
            <a:pPr algn="l"/>
            <a:r>
              <a:rPr lang="en-US" altLang="en-US" sz="1200">
                <a:latin typeface="Liberation Sans" panose="020B0604020202020204"/>
              </a:rPr>
              <a:t>International Exchange Statistics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0" name="Rectangle 10"/>
          <p:cNvSpPr txBox="1">
            <a:spLocks noChangeArrowheads="1"/>
          </p:cNvSpPr>
          <p:nvPr/>
        </p:nvSpPr>
        <p:spPr bwMode="auto">
          <a:xfrm>
            <a:off x="609599" y="539616"/>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pic>
        <p:nvPicPr>
          <p:cNvPr id="11" name="Picture Placeholder 9" descr="A table shows International Exchange Statistics. The table has six columns and  the column headers are: Exchange; Market Capitalization ($ millions); Total Listings; Domestic Listings; Foreign Listings; and Foreign percentage. The Exchanges and respective statistics are as follows:&#10;Exchange, N Y S E; Market Capitalization, 24,230,840; Total Listings, 2,335; Domestic Listings, 1,832; Foreign Listings, 503; Foreign percentage, 21.5;&#10;Exchange, N A S D A Q; Market Capitalization, 11,658,201; Total Listings, 3,080; Domestic Listings, 2,637; Foreign Listings, 443; Foreign percentage, 14.4;&#10;Exchange, Japan Exchange Group; Market Capitalization, 5,614,217; Total Listings, 3,677; Domestic Listings, 3,672; Foreign Listings, 5; Foreign percentage, 0.1;&#10;Exchange, Euronext; Market Capitalization, 4,418,229; Total Listings, 1,239; Domestic Listings, 1,087; Foreign Listings, 152; Foreign percentage, 12.3;&#10;Exchange, Hong Kong Exchanges and Clearing; Market Capitalization, 4,189,279; Total Listings, 2,382; Domestic Listings, 2,218; Foreign Listings, 164; Foreign percentage, 6.9;&#10;Exchange, L S E Group; Market Capitalization, 3,934,491; Total Listings, 2,450; Domestic Listings, 2,049; Foreign Listings, 401; Foreign percentage, 16.4;&#10;Exchange, T M X Group; Market Capitalization, 2,286,818; Total Listings, 3,408; Domestic Listings, 3,354; Foreign Listings, 54; Foreign percentage, 1.6;&#10;Exchange, National Stock Exchange of India Limited; Market Capitalization, 2,183,847; Total Listings, 1,945; Domestic Listings, 1,944; Foreign Listings, 1; Foreign percentage, 0.1;&#10;Exchange, Deutsche Boerse A G; Market Capitalization, 1,949,134; Total Listings, 519; Domestic Listings, 469; Foreign Listings, 50; Foreign percentage, 9.6;&#10;Exchange, S I X Swiss Exchange; Market Capitalization, 1,711,019; Total Listings, 274; Domestic Listings, 240; Foreign Listings, 34; Foreign percentage, 12.4;&#10;Exchange, N A S D A Q Nordic and Baltics; Market Capitalization, 1,484,297; Total Listings, 1,029; Domestic Listings, 986; Foreign Listings, 43; Foreign percentage, 4.2;&#10;Exchange, A S X Australian Securities Exchange; Market Capitalization, 1,454,171; Total Listings, 2,124; Domestic Listings, 1,983; Foreign Listings, 141; Foreign percentage, 6.6;&#10;Exchange, Korea Exchange; Market Capitalization, 1,432,601; Total Listings, 2,221; Domestic Listings, 2,200; Foreign Listings, 21; Foreign percentage, 0.9;&#10;Exchange, Taiwan Stock Exchange; Market Capitalization, 1,046,389; Total Listings, 948; Domestic Listings, 858; Foreign Listings, 90; Foreign percentage, 9.5;&#10;Exchange, B 3, (Brasil Bolsa Balcao), with a tilde symbol above the word Balcao; Market Capitalization, 1,045,210; Total Listings, 330; Domestic Listings, 325; Foreign Listings, 5; Foreign percentage, 1.5;&#10;Exchange, Johannesburg Stock Exchange; Market Capitalization, 977,496; Total Listings, 349; Domestic Listings, 280; Foreign Listings, 69; Foreign percentage, 19.8;&#10;Exchange, B M E Spanish Exchanges; Market Capitalization, 774,947; Total Listings, 2,937; Domestic Listings, 2,910; Foreign Listings, 27; Foreign percentage, 0.9;&#10;Exchange, Singapore Exchange; Market Capitalization, 725,887; Total Listings, 738; Domestic Listings, 478; Foreign Listings, 260; Foreign percentage, 35.2.">
            <a:extLst>
              <a:ext uri="{FF2B5EF4-FFF2-40B4-BE49-F238E27FC236}">
                <a16:creationId xmlns:a16="http://schemas.microsoft.com/office/drawing/2014/main" id="{1B93DA6D-17FE-49F9-83DA-02A593B9EFA2}"/>
              </a:ext>
            </a:extLst>
          </p:cNvPr>
          <p:cNvPicPr>
            <a:picLocks noChangeAspect="1"/>
          </p:cNvPicPr>
          <p:nvPr/>
        </p:nvPicPr>
        <p:blipFill>
          <a:blip r:embed="rId3"/>
          <a:stretch>
            <a:fillRect/>
          </a:stretch>
        </p:blipFill>
        <p:spPr>
          <a:xfrm>
            <a:off x="609599" y="2493268"/>
            <a:ext cx="7882269" cy="3462858"/>
          </a:xfrm>
          <a:prstGeom prst="rect">
            <a:avLst/>
          </a:prstGeom>
        </p:spPr>
      </p:pic>
      <p:sp>
        <p:nvSpPr>
          <p:cNvPr id="2" name="Rectangle 1">
            <a:extLst>
              <a:ext uri="{FF2B5EF4-FFF2-40B4-BE49-F238E27FC236}">
                <a16:creationId xmlns:a16="http://schemas.microsoft.com/office/drawing/2014/main" id="{9604E806-4B9E-7654-3A25-2D02D70EAE1C}"/>
              </a:ext>
            </a:extLst>
          </p:cNvPr>
          <p:cNvSpPr/>
          <p:nvPr/>
        </p:nvSpPr>
        <p:spPr>
          <a:xfrm>
            <a:off x="7833946" y="2389705"/>
            <a:ext cx="773723" cy="3307710"/>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DC4F48-50A9-575F-923A-335733F4E29A}"/>
              </a:ext>
            </a:extLst>
          </p:cNvPr>
          <p:cNvSpPr>
            <a:spLocks noGrp="1"/>
          </p:cNvSpPr>
          <p:nvPr>
            <p:ph idx="1"/>
          </p:nvPr>
        </p:nvSpPr>
        <p:spPr>
          <a:xfrm>
            <a:off x="457200" y="1394791"/>
            <a:ext cx="8229600" cy="1052195"/>
          </a:xfrm>
        </p:spPr>
        <p:txBody>
          <a:bodyPr/>
          <a:lstStyle/>
          <a:p>
            <a:r>
              <a:rPr lang="en-CN" dirty="0"/>
              <a:t>HKEX 持股记录</a:t>
            </a:r>
            <a:r>
              <a:rPr lang="zh-CN" altLang="en-US" dirty="0"/>
              <a:t> </a:t>
            </a:r>
            <a:r>
              <a:rPr lang="en-US" altLang="zh-CN" dirty="0"/>
              <a:t>A </a:t>
            </a:r>
            <a:r>
              <a:rPr lang="zh-CN" altLang="en-US" dirty="0"/>
              <a:t>股 </a:t>
            </a:r>
            <a:r>
              <a:rPr lang="en-US" altLang="zh-CN" dirty="0"/>
              <a:t>TOP 10</a:t>
            </a:r>
            <a:r>
              <a:rPr lang="zh-CN" altLang="en-US" dirty="0"/>
              <a:t> （截止</a:t>
            </a:r>
            <a:r>
              <a:rPr lang="en-US" altLang="zh-CN" dirty="0"/>
              <a:t>2023</a:t>
            </a:r>
            <a:r>
              <a:rPr lang="zh-CN" altLang="en-US" dirty="0"/>
              <a:t>年</a:t>
            </a:r>
            <a:r>
              <a:rPr lang="en-US" altLang="zh-CN" dirty="0"/>
              <a:t>8</a:t>
            </a:r>
            <a:r>
              <a:rPr lang="zh-CN" altLang="en-US" dirty="0"/>
              <a:t>月</a:t>
            </a:r>
            <a:r>
              <a:rPr lang="en-US" altLang="zh-CN" dirty="0"/>
              <a:t>26</a:t>
            </a:r>
            <a:r>
              <a:rPr lang="zh-CN" altLang="en-US" dirty="0"/>
              <a:t>日）</a:t>
            </a:r>
            <a:endParaRPr lang="en-CN" dirty="0"/>
          </a:p>
        </p:txBody>
      </p:sp>
      <p:sp>
        <p:nvSpPr>
          <p:cNvPr id="3" name="TextBox 2">
            <a:extLst>
              <a:ext uri="{FF2B5EF4-FFF2-40B4-BE49-F238E27FC236}">
                <a16:creationId xmlns:a16="http://schemas.microsoft.com/office/drawing/2014/main" id="{9984B157-BEE6-98E6-8C1F-E81895DCDFD1}"/>
              </a:ext>
            </a:extLst>
          </p:cNvPr>
          <p:cNvSpPr txBox="1"/>
          <p:nvPr/>
        </p:nvSpPr>
        <p:spPr>
          <a:xfrm>
            <a:off x="563217" y="629478"/>
            <a:ext cx="4485861" cy="461665"/>
          </a:xfrm>
          <a:prstGeom prst="rect">
            <a:avLst/>
          </a:prstGeom>
          <a:noFill/>
        </p:spPr>
        <p:txBody>
          <a:bodyPr wrap="square" rtlCol="0">
            <a:spAutoFit/>
          </a:bodyPr>
          <a:lstStyle/>
          <a:p>
            <a:pPr algn="l"/>
            <a:r>
              <a:rPr lang="en-CN" dirty="0"/>
              <a:t>沪股通和深股通</a:t>
            </a:r>
            <a:r>
              <a:rPr lang="zh-CN" altLang="en-US" dirty="0"/>
              <a:t> </a:t>
            </a:r>
            <a:r>
              <a:rPr lang="en-US" altLang="zh-CN" dirty="0"/>
              <a:t>(</a:t>
            </a:r>
            <a:r>
              <a:rPr lang="zh-CN" altLang="en-US" dirty="0"/>
              <a:t>北向</a:t>
            </a:r>
            <a:r>
              <a:rPr lang="en-US" altLang="zh-CN" dirty="0"/>
              <a:t>, HKEX)</a:t>
            </a:r>
            <a:endParaRPr lang="en-CN" dirty="0"/>
          </a:p>
        </p:txBody>
      </p:sp>
      <p:graphicFrame>
        <p:nvGraphicFramePr>
          <p:cNvPr id="6" name="Table 5">
            <a:extLst>
              <a:ext uri="{FF2B5EF4-FFF2-40B4-BE49-F238E27FC236}">
                <a16:creationId xmlns:a16="http://schemas.microsoft.com/office/drawing/2014/main" id="{B7A6C97C-1635-2EC8-0885-9B37BCE0EBEE}"/>
              </a:ext>
            </a:extLst>
          </p:cNvPr>
          <p:cNvGraphicFramePr>
            <a:graphicFrameLocks noGrp="1"/>
          </p:cNvGraphicFramePr>
          <p:nvPr>
            <p:extLst>
              <p:ext uri="{D42A27DB-BD31-4B8C-83A1-F6EECF244321}">
                <p14:modId xmlns:p14="http://schemas.microsoft.com/office/powerpoint/2010/main" val="3395105214"/>
              </p:ext>
            </p:extLst>
          </p:nvPr>
        </p:nvGraphicFramePr>
        <p:xfrm>
          <a:off x="457199" y="1771332"/>
          <a:ext cx="8077201" cy="4410815"/>
        </p:xfrm>
        <a:graphic>
          <a:graphicData uri="http://schemas.openxmlformats.org/drawingml/2006/table">
            <a:tbl>
              <a:tblPr/>
              <a:tblGrid>
                <a:gridCol w="1533456">
                  <a:extLst>
                    <a:ext uri="{9D8B030D-6E8A-4147-A177-3AD203B41FA5}">
                      <a16:colId xmlns:a16="http://schemas.microsoft.com/office/drawing/2014/main" val="2949982365"/>
                    </a:ext>
                  </a:extLst>
                </a:gridCol>
                <a:gridCol w="1483330">
                  <a:extLst>
                    <a:ext uri="{9D8B030D-6E8A-4147-A177-3AD203B41FA5}">
                      <a16:colId xmlns:a16="http://schemas.microsoft.com/office/drawing/2014/main" val="3203341367"/>
                    </a:ext>
                  </a:extLst>
                </a:gridCol>
                <a:gridCol w="2300185">
                  <a:extLst>
                    <a:ext uri="{9D8B030D-6E8A-4147-A177-3AD203B41FA5}">
                      <a16:colId xmlns:a16="http://schemas.microsoft.com/office/drawing/2014/main" val="3407932920"/>
                    </a:ext>
                  </a:extLst>
                </a:gridCol>
                <a:gridCol w="2760230">
                  <a:extLst>
                    <a:ext uri="{9D8B030D-6E8A-4147-A177-3AD203B41FA5}">
                      <a16:colId xmlns:a16="http://schemas.microsoft.com/office/drawing/2014/main" val="3803640248"/>
                    </a:ext>
                  </a:extLst>
                </a:gridCol>
              </a:tblGrid>
              <a:tr h="384415">
                <a:tc>
                  <a:txBody>
                    <a:bodyPr/>
                    <a:lstStyle/>
                    <a:p>
                      <a:pPr algn="ctr" fontAlgn="ctr"/>
                      <a:r>
                        <a:rPr lang="zh-CN" altLang="en-US" sz="1050" b="1" dirty="0">
                          <a:solidFill>
                            <a:schemeClr val="bg1"/>
                          </a:solidFill>
                          <a:effectLst/>
                          <a:latin typeface="+mn-ea"/>
                          <a:ea typeface="+mn-ea"/>
                        </a:rPr>
                        <a:t>股份代号</a:t>
                      </a:r>
                    </a:p>
                  </a:txBody>
                  <a:tcPr marL="6172" marR="8229" marT="7818" marB="7818" anchor="ctr">
                    <a:lnL w="9525" cap="flat" cmpd="sng" algn="ctr">
                      <a:solidFill>
                        <a:srgbClr val="10416C"/>
                      </a:solidFill>
                      <a:prstDash val="solid"/>
                      <a:round/>
                      <a:headEnd type="none" w="med" len="med"/>
                      <a:tailEnd type="none" w="med" len="med"/>
                    </a:lnL>
                    <a:lnR w="9525" cap="flat" cmpd="sng" algn="ctr">
                      <a:solidFill>
                        <a:srgbClr val="10416C"/>
                      </a:solidFill>
                      <a:prstDash val="solid"/>
                      <a:round/>
                      <a:headEnd type="none" w="med" len="med"/>
                      <a:tailEnd type="none" w="med" len="med"/>
                    </a:lnR>
                    <a:lnT>
                      <a:noFill/>
                    </a:lnT>
                    <a:lnB>
                      <a:noFill/>
                    </a:lnB>
                    <a:solidFill>
                      <a:srgbClr val="0070C0"/>
                    </a:solidFill>
                  </a:tcPr>
                </a:tc>
                <a:tc>
                  <a:txBody>
                    <a:bodyPr/>
                    <a:lstStyle/>
                    <a:p>
                      <a:pPr algn="ctr" fontAlgn="ctr"/>
                      <a:r>
                        <a:rPr lang="zh-CN" altLang="en-US" sz="1050" b="1" dirty="0">
                          <a:solidFill>
                            <a:schemeClr val="bg1"/>
                          </a:solidFill>
                          <a:effectLst/>
                          <a:latin typeface="+mn-ea"/>
                          <a:ea typeface="+mn-ea"/>
                        </a:rPr>
                        <a:t>股份名称</a:t>
                      </a:r>
                    </a:p>
                  </a:txBody>
                  <a:tcPr marL="6172" marR="8229" marT="7818" marB="7818" anchor="ctr">
                    <a:lnL w="9525" cap="flat" cmpd="sng" algn="ctr">
                      <a:solidFill>
                        <a:srgbClr val="10416C"/>
                      </a:solidFill>
                      <a:prstDash val="solid"/>
                      <a:round/>
                      <a:headEnd type="none" w="med" len="med"/>
                      <a:tailEnd type="none" w="med" len="med"/>
                    </a:lnL>
                    <a:lnR w="9525" cap="flat" cmpd="sng" algn="ctr">
                      <a:solidFill>
                        <a:srgbClr val="10416C"/>
                      </a:solidFill>
                      <a:prstDash val="solid"/>
                      <a:round/>
                      <a:headEnd type="none" w="med" len="med"/>
                      <a:tailEnd type="none" w="med" len="med"/>
                    </a:lnR>
                    <a:lnT>
                      <a:noFill/>
                    </a:lnT>
                    <a:lnB>
                      <a:noFill/>
                    </a:lnB>
                    <a:solidFill>
                      <a:srgbClr val="0070C0"/>
                    </a:solidFill>
                  </a:tcPr>
                </a:tc>
                <a:tc>
                  <a:txBody>
                    <a:bodyPr/>
                    <a:lstStyle/>
                    <a:p>
                      <a:pPr algn="ctr" fontAlgn="ctr"/>
                      <a:r>
                        <a:rPr lang="zh-CN" altLang="en-US" sz="1050" b="1" dirty="0">
                          <a:solidFill>
                            <a:schemeClr val="bg1"/>
                          </a:solidFill>
                          <a:effectLst/>
                          <a:latin typeface="+mn-ea"/>
                          <a:ea typeface="+mn-ea"/>
                        </a:rPr>
                        <a:t>于中央结算系统的持股量</a:t>
                      </a:r>
                    </a:p>
                  </a:txBody>
                  <a:tcPr marL="6172" marR="8229" marT="7818" marB="7818" anchor="ctr">
                    <a:lnL w="9525" cap="flat" cmpd="sng" algn="ctr">
                      <a:solidFill>
                        <a:srgbClr val="10416C"/>
                      </a:solidFill>
                      <a:prstDash val="solid"/>
                      <a:round/>
                      <a:headEnd type="none" w="med" len="med"/>
                      <a:tailEnd type="none" w="med" len="med"/>
                    </a:lnL>
                    <a:lnR w="9525" cap="flat" cmpd="sng" algn="ctr">
                      <a:solidFill>
                        <a:srgbClr val="5D7C9D"/>
                      </a:solidFill>
                      <a:prstDash val="solid"/>
                      <a:round/>
                      <a:headEnd type="none" w="med" len="med"/>
                      <a:tailEnd type="none" w="med" len="med"/>
                    </a:lnR>
                    <a:lnT>
                      <a:noFill/>
                    </a:lnT>
                    <a:lnB>
                      <a:noFill/>
                    </a:lnB>
                    <a:solidFill>
                      <a:srgbClr val="0070C0"/>
                    </a:solidFill>
                  </a:tcPr>
                </a:tc>
                <a:tc>
                  <a:txBody>
                    <a:bodyPr/>
                    <a:lstStyle/>
                    <a:p>
                      <a:pPr algn="ctr" fontAlgn="ctr"/>
                      <a:r>
                        <a:rPr lang="zh-CN" altLang="en-US" sz="1050" b="1" dirty="0">
                          <a:solidFill>
                            <a:schemeClr val="bg1"/>
                          </a:solidFill>
                          <a:effectLst/>
                          <a:latin typeface="+mn-ea"/>
                          <a:ea typeface="+mn-ea"/>
                        </a:rPr>
                        <a:t>占于上交所上市及交易的</a:t>
                      </a:r>
                      <a:r>
                        <a:rPr lang="en-US" sz="1050" b="1" dirty="0">
                          <a:solidFill>
                            <a:schemeClr val="bg1"/>
                          </a:solidFill>
                          <a:effectLst/>
                          <a:latin typeface="+mn-ea"/>
                          <a:ea typeface="+mn-ea"/>
                        </a:rPr>
                        <a:t>A</a:t>
                      </a:r>
                      <a:r>
                        <a:rPr lang="zh-CN" altLang="en-US" sz="1050" b="1" dirty="0">
                          <a:solidFill>
                            <a:schemeClr val="bg1"/>
                          </a:solidFill>
                          <a:effectLst/>
                          <a:latin typeface="+mn-ea"/>
                          <a:ea typeface="+mn-ea"/>
                        </a:rPr>
                        <a:t>股总数的百分比</a:t>
                      </a:r>
                    </a:p>
                  </a:txBody>
                  <a:tcPr marL="6172" marR="8229" marT="7818" marB="7818" anchor="ctr">
                    <a:lnL w="9525" cap="flat" cmpd="sng" algn="ctr">
                      <a:solidFill>
                        <a:srgbClr val="5D7C9D"/>
                      </a:solidFill>
                      <a:prstDash val="solid"/>
                      <a:round/>
                      <a:headEnd type="none" w="med" len="med"/>
                      <a:tailEnd type="none" w="med" len="med"/>
                    </a:lnL>
                    <a:lnR w="9525" cap="flat" cmpd="sng" algn="ctr">
                      <a:solidFill>
                        <a:srgbClr val="5D7C9D"/>
                      </a:solidFill>
                      <a:prstDash val="solid"/>
                      <a:round/>
                      <a:headEnd type="none" w="med" len="med"/>
                      <a:tailEnd type="none" w="med" len="med"/>
                    </a:lnR>
                    <a:lnT>
                      <a:noFill/>
                    </a:lnT>
                    <a:lnB>
                      <a:noFill/>
                    </a:lnB>
                    <a:solidFill>
                      <a:srgbClr val="0070C0"/>
                    </a:solidFill>
                  </a:tcPr>
                </a:tc>
                <a:extLst>
                  <a:ext uri="{0D108BD9-81ED-4DB2-BD59-A6C34878D82A}">
                    <a16:rowId xmlns:a16="http://schemas.microsoft.com/office/drawing/2014/main" val="1020238106"/>
                  </a:ext>
                </a:extLst>
              </a:tr>
              <a:tr h="225513">
                <a:tc>
                  <a:txBody>
                    <a:bodyPr/>
                    <a:lstStyle/>
                    <a:p>
                      <a:pPr algn="ctr" fontAlgn="t"/>
                      <a:r>
                        <a:rPr lang="en-CN" sz="1050" dirty="0">
                          <a:effectLst/>
                          <a:latin typeface="+mn-ea"/>
                          <a:ea typeface="+mn-ea"/>
                        </a:rPr>
                        <a:t>90885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dirty="0">
                          <a:effectLst/>
                          <a:latin typeface="+mn-ea"/>
                          <a:ea typeface="+mn-ea"/>
                        </a:rPr>
                        <a:t>宏发股份</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241,530,369</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23.16%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52294046"/>
                  </a:ext>
                </a:extLst>
              </a:tr>
              <a:tr h="192679">
                <a:tc>
                  <a:txBody>
                    <a:bodyPr/>
                    <a:lstStyle/>
                    <a:p>
                      <a:pPr algn="ctr" fontAlgn="t"/>
                      <a:r>
                        <a:rPr lang="en-CN" sz="1050">
                          <a:effectLst/>
                          <a:latin typeface="+mn-ea"/>
                          <a:ea typeface="+mn-ea"/>
                        </a:rPr>
                        <a:t>93605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dirty="0">
                          <a:effectLst/>
                          <a:latin typeface="+mn-ea"/>
                          <a:ea typeface="+mn-ea"/>
                        </a:rPr>
                        <a:t>珀莱雅</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79,295,803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20.12%</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723127283"/>
                  </a:ext>
                </a:extLst>
              </a:tr>
              <a:tr h="225513">
                <a:tc>
                  <a:txBody>
                    <a:bodyPr/>
                    <a:lstStyle/>
                    <a:p>
                      <a:pPr algn="ctr" fontAlgn="t"/>
                      <a:r>
                        <a:rPr lang="en-CN" sz="1050">
                          <a:effectLst/>
                          <a:latin typeface="+mn-ea"/>
                          <a:ea typeface="+mn-ea"/>
                        </a:rPr>
                        <a:t>90660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福耀玻璃</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402,019,065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20.07%</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34314327"/>
                  </a:ext>
                </a:extLst>
              </a:tr>
              <a:tr h="225513">
                <a:tc>
                  <a:txBody>
                    <a:bodyPr/>
                    <a:lstStyle/>
                    <a:p>
                      <a:pPr algn="ctr" fontAlgn="t"/>
                      <a:r>
                        <a:rPr lang="en-CN" sz="1050">
                          <a:effectLst/>
                          <a:latin typeface="+mn-ea"/>
                          <a:ea typeface="+mn-ea"/>
                        </a:rPr>
                        <a:t>90406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国电南瑞</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1,407,950,124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17.66%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1974516257"/>
                  </a:ext>
                </a:extLst>
              </a:tr>
              <a:tr h="225513">
                <a:tc>
                  <a:txBody>
                    <a:bodyPr/>
                    <a:lstStyle/>
                    <a:p>
                      <a:pPr algn="ctr" fontAlgn="t"/>
                      <a:r>
                        <a:rPr lang="en-CN" sz="1050">
                          <a:effectLst/>
                          <a:latin typeface="+mn-ea"/>
                          <a:ea typeface="+mn-ea"/>
                        </a:rPr>
                        <a:t>30187</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时代电气</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35,128,690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16.63%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30850527"/>
                  </a:ext>
                </a:extLst>
              </a:tr>
              <a:tr h="225513">
                <a:tc>
                  <a:txBody>
                    <a:bodyPr/>
                    <a:lstStyle/>
                    <a:p>
                      <a:pPr algn="ctr" fontAlgn="t"/>
                      <a:r>
                        <a:rPr lang="en-CN" sz="1050">
                          <a:effectLst/>
                          <a:latin typeface="+mn-ea"/>
                          <a:ea typeface="+mn-ea"/>
                        </a:rPr>
                        <a:t>93939</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益丰药房</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161,413,522</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16.04%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2969202024"/>
                  </a:ext>
                </a:extLst>
              </a:tr>
              <a:tr h="225513">
                <a:tc>
                  <a:txBody>
                    <a:bodyPr/>
                    <a:lstStyle/>
                    <a:p>
                      <a:pPr algn="ctr" fontAlgn="t"/>
                      <a:r>
                        <a:rPr lang="en-CN" sz="1050">
                          <a:effectLst/>
                          <a:latin typeface="+mn-ea"/>
                          <a:ea typeface="+mn-ea"/>
                        </a:rPr>
                        <a:t>91901</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方正证券</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1,277,585,274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15.51%</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51687381"/>
                  </a:ext>
                </a:extLst>
              </a:tr>
              <a:tr h="225513">
                <a:tc>
                  <a:txBody>
                    <a:bodyPr/>
                    <a:lstStyle/>
                    <a:p>
                      <a:pPr algn="ctr" fontAlgn="t"/>
                      <a:r>
                        <a:rPr lang="en-CN" sz="1050">
                          <a:effectLst/>
                          <a:latin typeface="+mn-ea"/>
                          <a:ea typeface="+mn-ea"/>
                        </a:rPr>
                        <a:t>90887</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伊利股份</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925,576,815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14.74%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3804470998"/>
                  </a:ext>
                </a:extLst>
              </a:tr>
              <a:tr h="225513">
                <a:tc>
                  <a:txBody>
                    <a:bodyPr/>
                    <a:lstStyle/>
                    <a:p>
                      <a:pPr algn="ctr" fontAlgn="t"/>
                      <a:r>
                        <a:rPr lang="en-CN" sz="1050">
                          <a:effectLst/>
                          <a:latin typeface="+mn-ea"/>
                          <a:ea typeface="+mn-ea"/>
                        </a:rPr>
                        <a:t>90176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中国巨石</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573,935,364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14.33%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959948864"/>
                  </a:ext>
                </a:extLst>
              </a:tr>
              <a:tr h="225513">
                <a:tc>
                  <a:txBody>
                    <a:bodyPr/>
                    <a:lstStyle/>
                    <a:p>
                      <a:pPr algn="ctr" fontAlgn="t"/>
                      <a:r>
                        <a:rPr lang="en-CN" sz="1050">
                          <a:effectLst/>
                          <a:latin typeface="+mn-ea"/>
                          <a:ea typeface="+mn-ea"/>
                        </a:rPr>
                        <a:t>90570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恒生电子</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271,249,866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14.27%</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1479864194"/>
                  </a:ext>
                </a:extLst>
              </a:tr>
              <a:tr h="225513">
                <a:tc>
                  <a:txBody>
                    <a:bodyPr/>
                    <a:lstStyle/>
                    <a:p>
                      <a:pPr algn="ctr" fontAlgn="t"/>
                      <a:r>
                        <a:rPr lang="en-CN" sz="1050">
                          <a:effectLst/>
                          <a:latin typeface="+mn-ea"/>
                          <a:ea typeface="+mn-ea"/>
                        </a:rPr>
                        <a:t>90066</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宇通客车</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311,677,550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14.07%</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63130173"/>
                  </a:ext>
                </a:extLst>
              </a:tr>
              <a:tr h="225513">
                <a:tc>
                  <a:txBody>
                    <a:bodyPr/>
                    <a:lstStyle/>
                    <a:p>
                      <a:pPr algn="ctr" fontAlgn="t"/>
                      <a:r>
                        <a:rPr lang="en-CN" sz="1050">
                          <a:effectLst/>
                          <a:latin typeface="+mn-ea"/>
                          <a:ea typeface="+mn-ea"/>
                        </a:rPr>
                        <a:t>91100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恒立液压</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179,782,420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13.40%</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1970768263"/>
                  </a:ext>
                </a:extLst>
              </a:tr>
              <a:tr h="225513">
                <a:tc>
                  <a:txBody>
                    <a:bodyPr/>
                    <a:lstStyle/>
                    <a:p>
                      <a:pPr algn="ctr" fontAlgn="t"/>
                      <a:r>
                        <a:rPr lang="en-CN" sz="1050">
                          <a:effectLst/>
                          <a:latin typeface="+mn-ea"/>
                          <a:ea typeface="+mn-ea"/>
                        </a:rPr>
                        <a:t>93713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密尔克卫</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21,144,403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12.92%</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09589034"/>
                  </a:ext>
                </a:extLst>
              </a:tr>
              <a:tr h="225513">
                <a:tc>
                  <a:txBody>
                    <a:bodyPr/>
                    <a:lstStyle/>
                    <a:p>
                      <a:pPr algn="ctr" fontAlgn="t"/>
                      <a:r>
                        <a:rPr lang="en-CN" sz="1050">
                          <a:effectLst/>
                          <a:latin typeface="+mn-ea"/>
                          <a:ea typeface="+mn-ea"/>
                        </a:rPr>
                        <a:t>91615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明阳智能</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258,175,594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12.24%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321508532"/>
                  </a:ext>
                </a:extLst>
              </a:tr>
              <a:tr h="225513">
                <a:tc>
                  <a:txBody>
                    <a:bodyPr/>
                    <a:lstStyle/>
                    <a:p>
                      <a:pPr algn="ctr" fontAlgn="t"/>
                      <a:r>
                        <a:rPr lang="en-CN" sz="1050">
                          <a:effectLst/>
                          <a:latin typeface="+mn-ea"/>
                          <a:ea typeface="+mn-ea"/>
                        </a:rPr>
                        <a:t>93882</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金域医学</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56,542,784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12.18%</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52375887"/>
                  </a:ext>
                </a:extLst>
              </a:tr>
              <a:tr h="225513">
                <a:tc>
                  <a:txBody>
                    <a:bodyPr/>
                    <a:lstStyle/>
                    <a:p>
                      <a:pPr algn="ctr" fontAlgn="t"/>
                      <a:r>
                        <a:rPr lang="en-CN" sz="1050">
                          <a:effectLst/>
                          <a:latin typeface="+mn-ea"/>
                          <a:ea typeface="+mn-ea"/>
                        </a:rPr>
                        <a:t>90803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新奥股份</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a:effectLst/>
                          <a:latin typeface="+mn-ea"/>
                          <a:ea typeface="+mn-ea"/>
                        </a:rPr>
                        <a:t>168,623,084</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11.53%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98024442"/>
                  </a:ext>
                </a:extLst>
              </a:tr>
              <a:tr h="225513">
                <a:tc>
                  <a:txBody>
                    <a:bodyPr/>
                    <a:lstStyle/>
                    <a:p>
                      <a:pPr algn="ctr" fontAlgn="t"/>
                      <a:r>
                        <a:rPr lang="en-CN" sz="1050">
                          <a:effectLst/>
                          <a:latin typeface="+mn-ea"/>
                          <a:ea typeface="+mn-ea"/>
                        </a:rPr>
                        <a:t>90563</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zh-CN" altLang="en-US" sz="1050">
                          <a:effectLst/>
                          <a:latin typeface="+mn-ea"/>
                          <a:ea typeface="+mn-ea"/>
                        </a:rPr>
                        <a:t>法拉电子</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a:effectLst/>
                          <a:latin typeface="+mn-ea"/>
                          <a:ea typeface="+mn-ea"/>
                        </a:rPr>
                        <a:t>25,485,011</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fontAlgn="t"/>
                      <a:r>
                        <a:rPr lang="en-CN" sz="1050" dirty="0">
                          <a:effectLst/>
                          <a:latin typeface="+mn-ea"/>
                          <a:ea typeface="+mn-ea"/>
                        </a:rPr>
                        <a:t>11.32%</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284246852"/>
                  </a:ext>
                </a:extLst>
              </a:tr>
              <a:tr h="225513">
                <a:tc>
                  <a:txBody>
                    <a:bodyPr/>
                    <a:lstStyle/>
                    <a:p>
                      <a:pPr algn="ctr" fontAlgn="t"/>
                      <a:r>
                        <a:rPr lang="en-CN" sz="1050" dirty="0">
                          <a:effectLst/>
                          <a:latin typeface="+mn-ea"/>
                          <a:ea typeface="+mn-ea"/>
                        </a:rPr>
                        <a:t>90835</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zh-CN" altLang="en-US" sz="1050">
                          <a:effectLst/>
                          <a:latin typeface="+mn-ea"/>
                          <a:ea typeface="+mn-ea"/>
                        </a:rPr>
                        <a:t>上海机电</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90,409,489</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fontAlgn="t"/>
                      <a:r>
                        <a:rPr lang="en-CN" sz="1050" dirty="0">
                          <a:effectLst/>
                          <a:latin typeface="+mn-ea"/>
                          <a:ea typeface="+mn-ea"/>
                        </a:rPr>
                        <a:t>11.21%</a:t>
                      </a:r>
                    </a:p>
                  </a:txBody>
                  <a:tcPr marL="6172" marR="8229" marT="4115" marB="4115">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extLst>
                  <a:ext uri="{0D108BD9-81ED-4DB2-BD59-A6C34878D82A}">
                    <a16:rowId xmlns:a16="http://schemas.microsoft.com/office/drawing/2014/main" val="1986791977"/>
                  </a:ext>
                </a:extLst>
              </a:tr>
            </a:tbl>
          </a:graphicData>
        </a:graphic>
      </p:graphicFrame>
    </p:spTree>
    <p:extLst>
      <p:ext uri="{BB962C8B-B14F-4D97-AF65-F5344CB8AC3E}">
        <p14:creationId xmlns:p14="http://schemas.microsoft.com/office/powerpoint/2010/main" val="4111495843"/>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950705-D34E-61F5-42D9-5986B100A705}"/>
              </a:ext>
            </a:extLst>
          </p:cNvPr>
          <p:cNvSpPr>
            <a:spLocks noGrp="1"/>
          </p:cNvSpPr>
          <p:nvPr>
            <p:ph idx="1"/>
          </p:nvPr>
        </p:nvSpPr>
        <p:spPr>
          <a:xfrm>
            <a:off x="457200" y="1417659"/>
            <a:ext cx="8229600" cy="1052195"/>
          </a:xfrm>
        </p:spPr>
        <p:txBody>
          <a:bodyPr/>
          <a:lstStyle/>
          <a:p>
            <a:r>
              <a:rPr lang="zh-CN" altLang="en-US" dirty="0"/>
              <a:t>深股通成交活跃股 </a:t>
            </a:r>
            <a:r>
              <a:rPr lang="en-US" altLang="zh-CN" dirty="0"/>
              <a:t>(</a:t>
            </a:r>
            <a:r>
              <a:rPr lang="zh-CN" altLang="en-US" dirty="0"/>
              <a:t>仅包含</a:t>
            </a:r>
            <a:r>
              <a:rPr lang="en-US" dirty="0"/>
              <a:t>A</a:t>
            </a:r>
            <a:r>
              <a:rPr lang="zh-CN" altLang="en-US" dirty="0"/>
              <a:t>股</a:t>
            </a:r>
            <a:r>
              <a:rPr lang="en-US" altLang="zh-CN" dirty="0"/>
              <a:t>)</a:t>
            </a:r>
            <a:r>
              <a:rPr lang="zh-CN" altLang="en-US" dirty="0"/>
              <a:t> </a:t>
            </a:r>
            <a:r>
              <a:rPr lang="en-US" altLang="zh-CN" dirty="0"/>
              <a:t>TOP10</a:t>
            </a:r>
            <a:endParaRPr lang="en-CN" dirty="0"/>
          </a:p>
        </p:txBody>
      </p:sp>
      <p:sp>
        <p:nvSpPr>
          <p:cNvPr id="4" name="TextBox 3">
            <a:extLst>
              <a:ext uri="{FF2B5EF4-FFF2-40B4-BE49-F238E27FC236}">
                <a16:creationId xmlns:a16="http://schemas.microsoft.com/office/drawing/2014/main" id="{C4366142-675A-FF83-8798-7F77D61B4E80}"/>
              </a:ext>
            </a:extLst>
          </p:cNvPr>
          <p:cNvSpPr txBox="1"/>
          <p:nvPr/>
        </p:nvSpPr>
        <p:spPr>
          <a:xfrm>
            <a:off x="516835" y="554360"/>
            <a:ext cx="4572000" cy="461665"/>
          </a:xfrm>
          <a:prstGeom prst="rect">
            <a:avLst/>
          </a:prstGeom>
          <a:noFill/>
        </p:spPr>
        <p:txBody>
          <a:bodyPr wrap="square">
            <a:spAutoFit/>
          </a:bodyPr>
          <a:lstStyle/>
          <a:p>
            <a:pPr algn="l"/>
            <a:r>
              <a:rPr lang="en-CN" dirty="0"/>
              <a:t>沪股通和深股通</a:t>
            </a:r>
            <a:r>
              <a:rPr lang="zh-CN" altLang="en-US" dirty="0"/>
              <a:t> </a:t>
            </a:r>
            <a:r>
              <a:rPr lang="en-US" altLang="zh-CN" dirty="0"/>
              <a:t>(</a:t>
            </a:r>
            <a:r>
              <a:rPr lang="zh-CN" altLang="en-US" dirty="0"/>
              <a:t>北向</a:t>
            </a:r>
            <a:r>
              <a:rPr lang="en-US" altLang="zh-CN" dirty="0"/>
              <a:t>, HKEX)</a:t>
            </a:r>
            <a:endParaRPr lang="en-CN" dirty="0"/>
          </a:p>
        </p:txBody>
      </p:sp>
      <p:graphicFrame>
        <p:nvGraphicFramePr>
          <p:cNvPr id="5" name="Table 4">
            <a:extLst>
              <a:ext uri="{FF2B5EF4-FFF2-40B4-BE49-F238E27FC236}">
                <a16:creationId xmlns:a16="http://schemas.microsoft.com/office/drawing/2014/main" id="{9C6D828B-075C-BC36-3BF6-A3B98E6856A3}"/>
              </a:ext>
            </a:extLst>
          </p:cNvPr>
          <p:cNvGraphicFramePr>
            <a:graphicFrameLocks noGrp="1"/>
          </p:cNvGraphicFramePr>
          <p:nvPr>
            <p:extLst>
              <p:ext uri="{D42A27DB-BD31-4B8C-83A1-F6EECF244321}">
                <p14:modId xmlns:p14="http://schemas.microsoft.com/office/powerpoint/2010/main" val="3422235179"/>
              </p:ext>
            </p:extLst>
          </p:nvPr>
        </p:nvGraphicFramePr>
        <p:xfrm>
          <a:off x="695892" y="2001835"/>
          <a:ext cx="7752216" cy="4047781"/>
        </p:xfrm>
        <a:graphic>
          <a:graphicData uri="http://schemas.openxmlformats.org/drawingml/2006/table">
            <a:tbl>
              <a:tblPr/>
              <a:tblGrid>
                <a:gridCol w="1292036">
                  <a:extLst>
                    <a:ext uri="{9D8B030D-6E8A-4147-A177-3AD203B41FA5}">
                      <a16:colId xmlns:a16="http://schemas.microsoft.com/office/drawing/2014/main" val="3503295560"/>
                    </a:ext>
                  </a:extLst>
                </a:gridCol>
                <a:gridCol w="1292036">
                  <a:extLst>
                    <a:ext uri="{9D8B030D-6E8A-4147-A177-3AD203B41FA5}">
                      <a16:colId xmlns:a16="http://schemas.microsoft.com/office/drawing/2014/main" val="3675175139"/>
                    </a:ext>
                  </a:extLst>
                </a:gridCol>
                <a:gridCol w="1292036">
                  <a:extLst>
                    <a:ext uri="{9D8B030D-6E8A-4147-A177-3AD203B41FA5}">
                      <a16:colId xmlns:a16="http://schemas.microsoft.com/office/drawing/2014/main" val="3101234615"/>
                    </a:ext>
                  </a:extLst>
                </a:gridCol>
                <a:gridCol w="1292036">
                  <a:extLst>
                    <a:ext uri="{9D8B030D-6E8A-4147-A177-3AD203B41FA5}">
                      <a16:colId xmlns:a16="http://schemas.microsoft.com/office/drawing/2014/main" val="2103271700"/>
                    </a:ext>
                  </a:extLst>
                </a:gridCol>
                <a:gridCol w="1292036">
                  <a:extLst>
                    <a:ext uri="{9D8B030D-6E8A-4147-A177-3AD203B41FA5}">
                      <a16:colId xmlns:a16="http://schemas.microsoft.com/office/drawing/2014/main" val="3178910984"/>
                    </a:ext>
                  </a:extLst>
                </a:gridCol>
                <a:gridCol w="1292036">
                  <a:extLst>
                    <a:ext uri="{9D8B030D-6E8A-4147-A177-3AD203B41FA5}">
                      <a16:colId xmlns:a16="http://schemas.microsoft.com/office/drawing/2014/main" val="159222250"/>
                    </a:ext>
                  </a:extLst>
                </a:gridCol>
              </a:tblGrid>
              <a:tr h="878141">
                <a:tc>
                  <a:txBody>
                    <a:bodyPr/>
                    <a:lstStyle/>
                    <a:p>
                      <a:pPr algn="ctr"/>
                      <a:r>
                        <a:rPr lang="zh-CN" altLang="en-US" sz="1200" b="1" dirty="0">
                          <a:solidFill>
                            <a:srgbClr val="FFFFFF"/>
                          </a:solidFill>
                          <a:effectLst/>
                          <a:latin typeface="+mn-ea"/>
                          <a:ea typeface="+mn-ea"/>
                        </a:rPr>
                        <a:t>排名</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股票代码</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名称</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买入金额 </a:t>
                      </a:r>
                      <a:r>
                        <a:rPr lang="en-US" altLang="zh-CN" sz="1200" b="1" dirty="0">
                          <a:solidFill>
                            <a:srgbClr val="FFFFFF"/>
                          </a:solidFill>
                          <a:effectLst/>
                          <a:latin typeface="+mn-ea"/>
                          <a:ea typeface="+mn-ea"/>
                        </a:rPr>
                        <a:t>(</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卖出金额 </a:t>
                      </a:r>
                      <a:r>
                        <a:rPr lang="en-US" altLang="zh-CN" sz="1200" b="1" dirty="0">
                          <a:solidFill>
                            <a:srgbClr val="FFFFFF"/>
                          </a:solidFill>
                          <a:effectLst/>
                          <a:latin typeface="+mn-ea"/>
                          <a:ea typeface="+mn-ea"/>
                        </a:rPr>
                        <a:t>(</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买入及卖出金额（</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extLst>
                  <a:ext uri="{0D108BD9-81ED-4DB2-BD59-A6C34878D82A}">
                    <a16:rowId xmlns:a16="http://schemas.microsoft.com/office/drawing/2014/main" val="20073593"/>
                  </a:ext>
                </a:extLst>
              </a:tr>
              <a:tr h="316964">
                <a:tc>
                  <a:txBody>
                    <a:bodyPr/>
                    <a:lstStyle/>
                    <a:p>
                      <a:pPr algn="ctr"/>
                      <a:r>
                        <a:rPr lang="en-CN" sz="1200" dirty="0">
                          <a:effectLst/>
                          <a:latin typeface="+mn-ea"/>
                          <a:ea typeface="+mn-ea"/>
                        </a:rPr>
                        <a:t>1</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300750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dirty="0">
                          <a:effectLst/>
                          <a:latin typeface="+mn-ea"/>
                          <a:ea typeface="+mn-ea"/>
                        </a:rPr>
                        <a:t>宁德时代</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15,503.97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8,966.46</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24,470.43</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810990839"/>
                  </a:ext>
                </a:extLst>
              </a:tr>
              <a:tr h="316964">
                <a:tc>
                  <a:txBody>
                    <a:bodyPr/>
                    <a:lstStyle/>
                    <a:p>
                      <a:pPr algn="ctr"/>
                      <a:r>
                        <a:rPr lang="en-CN" sz="1200">
                          <a:effectLst/>
                          <a:latin typeface="+mn-ea"/>
                          <a:ea typeface="+mn-ea"/>
                        </a:rPr>
                        <a:t>2</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2594</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dirty="0">
                          <a:effectLst/>
                          <a:latin typeface="+mn-ea"/>
                          <a:ea typeface="+mn-ea"/>
                        </a:rPr>
                        <a:t>比亚迪</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11,621.24</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7,522.87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19,144.11</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1845953019"/>
                  </a:ext>
                </a:extLst>
              </a:tr>
              <a:tr h="316964">
                <a:tc>
                  <a:txBody>
                    <a:bodyPr/>
                    <a:lstStyle/>
                    <a:p>
                      <a:pPr algn="ctr"/>
                      <a:r>
                        <a:rPr lang="en-CN" sz="1200">
                          <a:effectLst/>
                          <a:latin typeface="+mn-ea"/>
                          <a:ea typeface="+mn-ea"/>
                        </a:rPr>
                        <a:t>3</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858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五粮液</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9,827.12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7,306.81</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17,133.93</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087393664"/>
                  </a:ext>
                </a:extLst>
              </a:tr>
              <a:tr h="316964">
                <a:tc>
                  <a:txBody>
                    <a:bodyPr/>
                    <a:lstStyle/>
                    <a:p>
                      <a:pPr algn="ctr"/>
                      <a:r>
                        <a:rPr lang="en-CN" sz="1200">
                          <a:effectLst/>
                          <a:latin typeface="+mn-ea"/>
                          <a:ea typeface="+mn-ea"/>
                        </a:rPr>
                        <a:t>4</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300308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中际旭创</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8,549.84</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7,283.37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15,833.21</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2088687600"/>
                  </a:ext>
                </a:extLst>
              </a:tr>
              <a:tr h="316964">
                <a:tc>
                  <a:txBody>
                    <a:bodyPr/>
                    <a:lstStyle/>
                    <a:p>
                      <a:pPr algn="ctr"/>
                      <a:r>
                        <a:rPr lang="en-CN" sz="1200">
                          <a:effectLst/>
                          <a:latin typeface="+mn-ea"/>
                          <a:ea typeface="+mn-ea"/>
                        </a:rPr>
                        <a:t>5</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2475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立讯精密</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6,459.65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8,502.85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14,962.50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00574303"/>
                  </a:ext>
                </a:extLst>
              </a:tr>
              <a:tr h="316964">
                <a:tc>
                  <a:txBody>
                    <a:bodyPr/>
                    <a:lstStyle/>
                    <a:p>
                      <a:pPr algn="ctr"/>
                      <a:r>
                        <a:rPr lang="en-CN" sz="1200">
                          <a:effectLst/>
                          <a:latin typeface="+mn-ea"/>
                          <a:ea typeface="+mn-ea"/>
                        </a:rPr>
                        <a:t>6</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63</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中兴通讯</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7,937.39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6,185.11</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14,122.50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3121459605"/>
                  </a:ext>
                </a:extLst>
              </a:tr>
              <a:tr h="316964">
                <a:tc>
                  <a:txBody>
                    <a:bodyPr/>
                    <a:lstStyle/>
                    <a:p>
                      <a:pPr algn="ctr"/>
                      <a:r>
                        <a:rPr lang="en-CN" sz="1200">
                          <a:effectLst/>
                          <a:latin typeface="+mn-ea"/>
                          <a:ea typeface="+mn-ea"/>
                        </a:rPr>
                        <a:t>7</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300059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东方财富</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7,739.75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5,729.92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13,469.67</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357602241"/>
                  </a:ext>
                </a:extLst>
              </a:tr>
              <a:tr h="316964">
                <a:tc>
                  <a:txBody>
                    <a:bodyPr/>
                    <a:lstStyle/>
                    <a:p>
                      <a:pPr algn="ctr"/>
                      <a:r>
                        <a:rPr lang="en-CN" sz="1200">
                          <a:effectLst/>
                          <a:latin typeface="+mn-ea"/>
                          <a:ea typeface="+mn-ea"/>
                        </a:rPr>
                        <a:t>8</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977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浪潮信息</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6,770.60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6,585.00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13,355.60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2042507273"/>
                  </a:ext>
                </a:extLst>
              </a:tr>
              <a:tr h="316964">
                <a:tc>
                  <a:txBody>
                    <a:bodyPr/>
                    <a:lstStyle/>
                    <a:p>
                      <a:pPr algn="ctr"/>
                      <a:r>
                        <a:rPr lang="en-CN" sz="1200">
                          <a:effectLst/>
                          <a:latin typeface="+mn-ea"/>
                          <a:ea typeface="+mn-ea"/>
                        </a:rPr>
                        <a:t>9</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2230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科大讯飞</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5,322.50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5,628.89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10,951.39</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615504212"/>
                  </a:ext>
                </a:extLst>
              </a:tr>
              <a:tr h="316964">
                <a:tc>
                  <a:txBody>
                    <a:bodyPr/>
                    <a:lstStyle/>
                    <a:p>
                      <a:pPr algn="ctr"/>
                      <a:r>
                        <a:rPr lang="en-CN" sz="1200">
                          <a:effectLst/>
                          <a:latin typeface="+mn-ea"/>
                          <a:ea typeface="+mn-ea"/>
                        </a:rPr>
                        <a:t>10</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dirty="0">
                          <a:effectLst/>
                          <a:latin typeface="+mn-ea"/>
                          <a:ea typeface="+mn-ea"/>
                        </a:rPr>
                        <a:t>625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zh-CN" altLang="en-US" sz="1200">
                          <a:effectLst/>
                          <a:latin typeface="+mn-ea"/>
                          <a:ea typeface="+mn-ea"/>
                        </a:rPr>
                        <a:t>长安汽车</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a:effectLst/>
                          <a:latin typeface="+mn-ea"/>
                          <a:ea typeface="+mn-ea"/>
                        </a:rPr>
                        <a:t>5,585.00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a:effectLst/>
                          <a:latin typeface="+mn-ea"/>
                          <a:ea typeface="+mn-ea"/>
                        </a:rPr>
                        <a:t>4,966.83</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dirty="0">
                          <a:effectLst/>
                          <a:latin typeface="+mn-ea"/>
                          <a:ea typeface="+mn-ea"/>
                        </a:rPr>
                        <a:t>10,551.83</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w="9525" cap="flat" cmpd="sng" algn="ctr">
                      <a:solidFill>
                        <a:srgbClr val="D1DDE6"/>
                      </a:solidFill>
                      <a:prstDash val="solid"/>
                      <a:round/>
                      <a:headEnd type="none" w="med" len="med"/>
                      <a:tailEnd type="none" w="med" len="med"/>
                    </a:lnB>
                    <a:solidFill>
                      <a:srgbClr val="F2F6F8"/>
                    </a:solidFill>
                  </a:tcPr>
                </a:tc>
                <a:extLst>
                  <a:ext uri="{0D108BD9-81ED-4DB2-BD59-A6C34878D82A}">
                    <a16:rowId xmlns:a16="http://schemas.microsoft.com/office/drawing/2014/main" val="1644164164"/>
                  </a:ext>
                </a:extLst>
              </a:tr>
            </a:tbl>
          </a:graphicData>
        </a:graphic>
      </p:graphicFrame>
      <p:sp>
        <p:nvSpPr>
          <p:cNvPr id="6" name="Rectangle 1">
            <a:extLst>
              <a:ext uri="{FF2B5EF4-FFF2-40B4-BE49-F238E27FC236}">
                <a16:creationId xmlns:a16="http://schemas.microsoft.com/office/drawing/2014/main" id="{007F387C-00E1-89A0-C4B3-7513EC3BCAEE}"/>
              </a:ext>
            </a:extLst>
          </p:cNvPr>
          <p:cNvSpPr>
            <a:spLocks noChangeArrowheads="1"/>
          </p:cNvSpPr>
          <p:nvPr/>
        </p:nvSpPr>
        <p:spPr bwMode="auto">
          <a:xfrm>
            <a:off x="3895725"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CN" altLang="en-CN" sz="1800" b="0" i="0" u="none" strike="noStrike" cap="none" normalizeH="0" baseline="0">
                <a:ln>
                  <a:noFill/>
                </a:ln>
                <a:solidFill>
                  <a:schemeClr val="tx1"/>
                </a:solidFill>
                <a:effectLst/>
                <a:latin typeface="Arial" panose="020B0604020202020204" pitchFamily="34" charset="0"/>
              </a:rPr>
            </a:br>
            <a:endParaRPr kumimoji="0" lang="en-CN" altLang="en-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416702"/>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001214-CE9B-6520-1FBA-4C34A52BB32A}"/>
              </a:ext>
            </a:extLst>
          </p:cNvPr>
          <p:cNvSpPr>
            <a:spLocks noGrp="1"/>
          </p:cNvSpPr>
          <p:nvPr>
            <p:ph idx="1"/>
          </p:nvPr>
        </p:nvSpPr>
        <p:spPr/>
        <p:txBody>
          <a:bodyPr/>
          <a:lstStyle/>
          <a:p>
            <a:r>
              <a:rPr lang="zh-CN" altLang="en-US" dirty="0"/>
              <a:t>沪股通成交活跃股 </a:t>
            </a:r>
            <a:r>
              <a:rPr lang="en-US" altLang="zh-CN" dirty="0"/>
              <a:t>(</a:t>
            </a:r>
            <a:r>
              <a:rPr lang="zh-CN" altLang="en-US" dirty="0"/>
              <a:t>仅包含</a:t>
            </a:r>
            <a:r>
              <a:rPr lang="en-US" dirty="0"/>
              <a:t>A</a:t>
            </a:r>
            <a:r>
              <a:rPr lang="zh-CN" altLang="en-US" dirty="0"/>
              <a:t>股</a:t>
            </a:r>
            <a:r>
              <a:rPr lang="en-US" altLang="zh-CN" dirty="0"/>
              <a:t>)</a:t>
            </a:r>
            <a:r>
              <a:rPr lang="zh-CN" altLang="en-US" dirty="0"/>
              <a:t> </a:t>
            </a:r>
            <a:r>
              <a:rPr lang="en-US" altLang="zh-CN" dirty="0"/>
              <a:t>TOP10</a:t>
            </a:r>
            <a:endParaRPr lang="en-CN" dirty="0"/>
          </a:p>
          <a:p>
            <a:endParaRPr lang="en-CN" dirty="0"/>
          </a:p>
        </p:txBody>
      </p:sp>
      <p:sp>
        <p:nvSpPr>
          <p:cNvPr id="3" name="TextBox 2">
            <a:extLst>
              <a:ext uri="{FF2B5EF4-FFF2-40B4-BE49-F238E27FC236}">
                <a16:creationId xmlns:a16="http://schemas.microsoft.com/office/drawing/2014/main" id="{C4456B45-6F08-FD70-3B4E-ED50CA4F582E}"/>
              </a:ext>
            </a:extLst>
          </p:cNvPr>
          <p:cNvSpPr txBox="1"/>
          <p:nvPr/>
        </p:nvSpPr>
        <p:spPr>
          <a:xfrm>
            <a:off x="516835" y="554360"/>
            <a:ext cx="4572000" cy="461665"/>
          </a:xfrm>
          <a:prstGeom prst="rect">
            <a:avLst/>
          </a:prstGeom>
          <a:noFill/>
        </p:spPr>
        <p:txBody>
          <a:bodyPr wrap="square">
            <a:spAutoFit/>
          </a:bodyPr>
          <a:lstStyle/>
          <a:p>
            <a:pPr algn="l"/>
            <a:r>
              <a:rPr lang="en-CN" dirty="0"/>
              <a:t>沪股通和深股通</a:t>
            </a:r>
            <a:r>
              <a:rPr lang="zh-CN" altLang="en-US" dirty="0"/>
              <a:t> </a:t>
            </a:r>
            <a:r>
              <a:rPr lang="en-US" altLang="zh-CN" dirty="0"/>
              <a:t>(</a:t>
            </a:r>
            <a:r>
              <a:rPr lang="zh-CN" altLang="en-US" dirty="0"/>
              <a:t>北向</a:t>
            </a:r>
            <a:r>
              <a:rPr lang="en-US" altLang="zh-CN" dirty="0"/>
              <a:t>, HKEX)</a:t>
            </a:r>
            <a:endParaRPr lang="en-CN" dirty="0"/>
          </a:p>
        </p:txBody>
      </p:sp>
      <p:graphicFrame>
        <p:nvGraphicFramePr>
          <p:cNvPr id="6" name="Table 5">
            <a:extLst>
              <a:ext uri="{FF2B5EF4-FFF2-40B4-BE49-F238E27FC236}">
                <a16:creationId xmlns:a16="http://schemas.microsoft.com/office/drawing/2014/main" id="{54859B2A-7B95-0161-1707-11719038DD7C}"/>
              </a:ext>
            </a:extLst>
          </p:cNvPr>
          <p:cNvGraphicFramePr>
            <a:graphicFrameLocks noGrp="1"/>
          </p:cNvGraphicFramePr>
          <p:nvPr>
            <p:extLst>
              <p:ext uri="{D42A27DB-BD31-4B8C-83A1-F6EECF244321}">
                <p14:modId xmlns:p14="http://schemas.microsoft.com/office/powerpoint/2010/main" val="547963668"/>
              </p:ext>
            </p:extLst>
          </p:nvPr>
        </p:nvGraphicFramePr>
        <p:xfrm>
          <a:off x="802436" y="2241452"/>
          <a:ext cx="7622694" cy="3986822"/>
        </p:xfrm>
        <a:graphic>
          <a:graphicData uri="http://schemas.openxmlformats.org/drawingml/2006/table">
            <a:tbl>
              <a:tblPr/>
              <a:tblGrid>
                <a:gridCol w="1270449">
                  <a:extLst>
                    <a:ext uri="{9D8B030D-6E8A-4147-A177-3AD203B41FA5}">
                      <a16:colId xmlns:a16="http://schemas.microsoft.com/office/drawing/2014/main" val="3356290168"/>
                    </a:ext>
                  </a:extLst>
                </a:gridCol>
                <a:gridCol w="1270449">
                  <a:extLst>
                    <a:ext uri="{9D8B030D-6E8A-4147-A177-3AD203B41FA5}">
                      <a16:colId xmlns:a16="http://schemas.microsoft.com/office/drawing/2014/main" val="2093226297"/>
                    </a:ext>
                  </a:extLst>
                </a:gridCol>
                <a:gridCol w="1270449">
                  <a:extLst>
                    <a:ext uri="{9D8B030D-6E8A-4147-A177-3AD203B41FA5}">
                      <a16:colId xmlns:a16="http://schemas.microsoft.com/office/drawing/2014/main" val="1267914954"/>
                    </a:ext>
                  </a:extLst>
                </a:gridCol>
                <a:gridCol w="1270449">
                  <a:extLst>
                    <a:ext uri="{9D8B030D-6E8A-4147-A177-3AD203B41FA5}">
                      <a16:colId xmlns:a16="http://schemas.microsoft.com/office/drawing/2014/main" val="552119982"/>
                    </a:ext>
                  </a:extLst>
                </a:gridCol>
                <a:gridCol w="1270449">
                  <a:extLst>
                    <a:ext uri="{9D8B030D-6E8A-4147-A177-3AD203B41FA5}">
                      <a16:colId xmlns:a16="http://schemas.microsoft.com/office/drawing/2014/main" val="3318888056"/>
                    </a:ext>
                  </a:extLst>
                </a:gridCol>
                <a:gridCol w="1270449">
                  <a:extLst>
                    <a:ext uri="{9D8B030D-6E8A-4147-A177-3AD203B41FA5}">
                      <a16:colId xmlns:a16="http://schemas.microsoft.com/office/drawing/2014/main" val="4028705510"/>
                    </a:ext>
                  </a:extLst>
                </a:gridCol>
              </a:tblGrid>
              <a:tr h="684842">
                <a:tc>
                  <a:txBody>
                    <a:bodyPr/>
                    <a:lstStyle/>
                    <a:p>
                      <a:pPr algn="ctr"/>
                      <a:r>
                        <a:rPr lang="zh-CN" altLang="en-US" sz="1200" b="1" dirty="0">
                          <a:solidFill>
                            <a:srgbClr val="FFFFFF"/>
                          </a:solidFill>
                          <a:effectLst/>
                          <a:latin typeface="+mn-ea"/>
                          <a:ea typeface="+mn-ea"/>
                        </a:rPr>
                        <a:t>排名</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股票代码</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名称</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买入金额 </a:t>
                      </a:r>
                      <a:r>
                        <a:rPr lang="en-US" altLang="zh-CN" sz="1200" b="1" dirty="0">
                          <a:solidFill>
                            <a:srgbClr val="FFFFFF"/>
                          </a:solidFill>
                          <a:effectLst/>
                          <a:latin typeface="+mn-ea"/>
                          <a:ea typeface="+mn-ea"/>
                        </a:rPr>
                        <a:t>(</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卖出金额 </a:t>
                      </a:r>
                      <a:r>
                        <a:rPr lang="en-US" altLang="zh-CN" sz="1200" b="1" dirty="0">
                          <a:solidFill>
                            <a:srgbClr val="FFFFFF"/>
                          </a:solidFill>
                          <a:effectLst/>
                          <a:latin typeface="+mn-ea"/>
                          <a:ea typeface="+mn-ea"/>
                        </a:rPr>
                        <a:t>(</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tc>
                  <a:txBody>
                    <a:bodyPr/>
                    <a:lstStyle/>
                    <a:p>
                      <a:pPr algn="ctr"/>
                      <a:r>
                        <a:rPr lang="zh-CN" altLang="en-US" sz="1200" b="1" dirty="0">
                          <a:solidFill>
                            <a:srgbClr val="FFFFFF"/>
                          </a:solidFill>
                          <a:effectLst/>
                          <a:latin typeface="+mn-ea"/>
                          <a:ea typeface="+mn-ea"/>
                        </a:rPr>
                        <a:t>买入及卖出金额（</a:t>
                      </a:r>
                      <a:r>
                        <a:rPr lang="en-US" sz="1200" b="1" dirty="0">
                          <a:solidFill>
                            <a:srgbClr val="FFFFFF"/>
                          </a:solidFill>
                          <a:effectLst/>
                          <a:latin typeface="+mn-ea"/>
                          <a:ea typeface="+mn-ea"/>
                        </a:rPr>
                        <a:t>RMB Mil)</a:t>
                      </a:r>
                    </a:p>
                  </a:txBody>
                  <a:tcPr marL="20267" marR="20267" marT="16889" marB="16889" anchor="ctr">
                    <a:lnL>
                      <a:noFill/>
                    </a:lnL>
                    <a:lnR>
                      <a:noFill/>
                    </a:lnR>
                    <a:lnT>
                      <a:noFill/>
                    </a:lnT>
                    <a:lnB>
                      <a:noFill/>
                    </a:lnB>
                    <a:solidFill>
                      <a:srgbClr val="10416C"/>
                    </a:solidFill>
                  </a:tcPr>
                </a:tc>
                <a:extLst>
                  <a:ext uri="{0D108BD9-81ED-4DB2-BD59-A6C34878D82A}">
                    <a16:rowId xmlns:a16="http://schemas.microsoft.com/office/drawing/2014/main" val="907249273"/>
                  </a:ext>
                </a:extLst>
              </a:tr>
              <a:tr h="330198">
                <a:tc>
                  <a:txBody>
                    <a:bodyPr/>
                    <a:lstStyle/>
                    <a:p>
                      <a:pPr algn="ctr"/>
                      <a:r>
                        <a:rPr lang="en-CN" sz="1200">
                          <a:effectLst/>
                          <a:latin typeface="+mn-ea"/>
                          <a:ea typeface="+mn-ea"/>
                        </a:rPr>
                        <a:t>1</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600519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dirty="0">
                          <a:effectLst/>
                          <a:latin typeface="+mn-ea"/>
                          <a:ea typeface="+mn-ea"/>
                        </a:rPr>
                        <a:t>贵州茅台</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19,953.18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11,755.12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31,708.30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32969635"/>
                  </a:ext>
                </a:extLst>
              </a:tr>
              <a:tr h="330198">
                <a:tc>
                  <a:txBody>
                    <a:bodyPr/>
                    <a:lstStyle/>
                    <a:p>
                      <a:pPr algn="ctr"/>
                      <a:r>
                        <a:rPr lang="en-CN" sz="1200">
                          <a:effectLst/>
                          <a:latin typeface="+mn-ea"/>
                          <a:ea typeface="+mn-ea"/>
                        </a:rPr>
                        <a:t>2</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601138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dirty="0">
                          <a:effectLst/>
                          <a:latin typeface="+mn-ea"/>
                          <a:ea typeface="+mn-ea"/>
                        </a:rPr>
                        <a:t>工业富联</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9,372.12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7,868.58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17,240.70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1516263278"/>
                  </a:ext>
                </a:extLst>
              </a:tr>
              <a:tr h="330198">
                <a:tc>
                  <a:txBody>
                    <a:bodyPr/>
                    <a:lstStyle/>
                    <a:p>
                      <a:pPr algn="ctr"/>
                      <a:r>
                        <a:rPr lang="en-CN" sz="1200">
                          <a:effectLst/>
                          <a:latin typeface="+mn-ea"/>
                          <a:ea typeface="+mn-ea"/>
                        </a:rPr>
                        <a:t>3</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601012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隆基绿能</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7,512.29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9,337.94</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16,850.23</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69523579"/>
                  </a:ext>
                </a:extLst>
              </a:tr>
              <a:tr h="330198">
                <a:tc>
                  <a:txBody>
                    <a:bodyPr/>
                    <a:lstStyle/>
                    <a:p>
                      <a:pPr algn="ctr"/>
                      <a:r>
                        <a:rPr lang="en-CN" sz="1200">
                          <a:effectLst/>
                          <a:latin typeface="+mn-ea"/>
                          <a:ea typeface="+mn-ea"/>
                        </a:rPr>
                        <a:t>4</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601888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中国中免</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6,966.23</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7,547.27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14,513.50</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1647821664"/>
                  </a:ext>
                </a:extLst>
              </a:tr>
              <a:tr h="330198">
                <a:tc>
                  <a:txBody>
                    <a:bodyPr/>
                    <a:lstStyle/>
                    <a:p>
                      <a:pPr algn="ctr"/>
                      <a:r>
                        <a:rPr lang="en-CN" sz="1200">
                          <a:effectLst/>
                          <a:latin typeface="+mn-ea"/>
                          <a:ea typeface="+mn-ea"/>
                        </a:rPr>
                        <a:t>5</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601318</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中国平安</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6,906.72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5,713.95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12,620.67</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4083164524"/>
                  </a:ext>
                </a:extLst>
              </a:tr>
              <a:tr h="330198">
                <a:tc>
                  <a:txBody>
                    <a:bodyPr/>
                    <a:lstStyle/>
                    <a:p>
                      <a:pPr algn="ctr"/>
                      <a:r>
                        <a:rPr lang="en-CN" sz="1200">
                          <a:effectLst/>
                          <a:latin typeface="+mn-ea"/>
                          <a:ea typeface="+mn-ea"/>
                        </a:rPr>
                        <a:t>6</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600036</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招商银行</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5,475.96</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5,817.02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11,292.98</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1737883101"/>
                  </a:ext>
                </a:extLst>
              </a:tr>
              <a:tr h="330198">
                <a:tc>
                  <a:txBody>
                    <a:bodyPr/>
                    <a:lstStyle/>
                    <a:p>
                      <a:pPr algn="ctr"/>
                      <a:r>
                        <a:rPr lang="en-CN" sz="1200">
                          <a:effectLst/>
                          <a:latin typeface="+mn-ea"/>
                          <a:ea typeface="+mn-ea"/>
                        </a:rPr>
                        <a:t>7</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600809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山西汾酒</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4,976.76</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6,132.57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11,109.33</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2671513446"/>
                  </a:ext>
                </a:extLst>
              </a:tr>
              <a:tr h="330198">
                <a:tc>
                  <a:txBody>
                    <a:bodyPr/>
                    <a:lstStyle/>
                    <a:p>
                      <a:pPr algn="ctr"/>
                      <a:r>
                        <a:rPr lang="en-CN" sz="1200">
                          <a:effectLst/>
                          <a:latin typeface="+mn-ea"/>
                          <a:ea typeface="+mn-ea"/>
                        </a:rPr>
                        <a:t>8</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600570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zh-CN" altLang="en-US" sz="1200">
                          <a:effectLst/>
                          <a:latin typeface="+mn-ea"/>
                          <a:ea typeface="+mn-ea"/>
                        </a:rPr>
                        <a:t>恒生电子</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4,241.22</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a:effectLst/>
                          <a:latin typeface="+mn-ea"/>
                          <a:ea typeface="+mn-ea"/>
                        </a:rPr>
                        <a:t>4,625.19</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2F6F8"/>
                    </a:solidFill>
                  </a:tcPr>
                </a:tc>
                <a:tc>
                  <a:txBody>
                    <a:bodyPr/>
                    <a:lstStyle/>
                    <a:p>
                      <a:pPr algn="ctr"/>
                      <a:r>
                        <a:rPr lang="en-CN" sz="1200" dirty="0">
                          <a:effectLst/>
                          <a:latin typeface="+mn-ea"/>
                          <a:ea typeface="+mn-ea"/>
                        </a:rPr>
                        <a:t>8,866.41</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2F6F8"/>
                    </a:solidFill>
                  </a:tcPr>
                </a:tc>
                <a:extLst>
                  <a:ext uri="{0D108BD9-81ED-4DB2-BD59-A6C34878D82A}">
                    <a16:rowId xmlns:a16="http://schemas.microsoft.com/office/drawing/2014/main" val="1068865298"/>
                  </a:ext>
                </a:extLst>
              </a:tr>
              <a:tr h="330198">
                <a:tc>
                  <a:txBody>
                    <a:bodyPr/>
                    <a:lstStyle/>
                    <a:p>
                      <a:pPr algn="ctr"/>
                      <a:r>
                        <a:rPr lang="en-CN" sz="1200">
                          <a:effectLst/>
                          <a:latin typeface="+mn-ea"/>
                          <a:ea typeface="+mn-ea"/>
                        </a:rPr>
                        <a:t>9</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600030</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zh-CN" altLang="en-US" sz="1200">
                          <a:effectLst/>
                          <a:latin typeface="+mn-ea"/>
                          <a:ea typeface="+mn-ea"/>
                        </a:rPr>
                        <a:t>中信证券</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5,249.45</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a:effectLst/>
                          <a:latin typeface="+mn-ea"/>
                          <a:ea typeface="+mn-ea"/>
                        </a:rPr>
                        <a:t>3,340.71</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a:noFill/>
                    </a:lnB>
                    <a:solidFill>
                      <a:srgbClr val="FFFFFF"/>
                    </a:solidFill>
                  </a:tcPr>
                </a:tc>
                <a:tc>
                  <a:txBody>
                    <a:bodyPr/>
                    <a:lstStyle/>
                    <a:p>
                      <a:pPr algn="ctr"/>
                      <a:r>
                        <a:rPr lang="en-CN" sz="1200" dirty="0">
                          <a:effectLst/>
                          <a:latin typeface="+mn-ea"/>
                          <a:ea typeface="+mn-ea"/>
                        </a:rPr>
                        <a:t>8,590.16</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913158710"/>
                  </a:ext>
                </a:extLst>
              </a:tr>
              <a:tr h="330198">
                <a:tc>
                  <a:txBody>
                    <a:bodyPr/>
                    <a:lstStyle/>
                    <a:p>
                      <a:pPr algn="ctr"/>
                      <a:r>
                        <a:rPr lang="en-CN" sz="1200">
                          <a:effectLst/>
                          <a:latin typeface="+mn-ea"/>
                          <a:ea typeface="+mn-ea"/>
                        </a:rPr>
                        <a:t>10</a:t>
                      </a:r>
                    </a:p>
                  </a:txBody>
                  <a:tcPr marL="20267" marR="20267" marT="16889" marB="16889" anchor="ctr">
                    <a:lnL>
                      <a:noFill/>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a:effectLst/>
                          <a:latin typeface="+mn-ea"/>
                          <a:ea typeface="+mn-ea"/>
                        </a:rPr>
                        <a:t>601601</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zh-CN" altLang="en-US" sz="1200">
                          <a:effectLst/>
                          <a:latin typeface="+mn-ea"/>
                          <a:ea typeface="+mn-ea"/>
                        </a:rPr>
                        <a:t>中国太保</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a:effectLst/>
                          <a:latin typeface="+mn-ea"/>
                          <a:ea typeface="+mn-ea"/>
                        </a:rPr>
                        <a:t>3,464.61</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a:effectLst/>
                          <a:latin typeface="+mn-ea"/>
                          <a:ea typeface="+mn-ea"/>
                        </a:rPr>
                        <a:t>4,756.77</a:t>
                      </a:r>
                    </a:p>
                  </a:txBody>
                  <a:tcPr marL="20267" marR="20267" marT="16889" marB="16889" anchor="ctr">
                    <a:lnL w="9525" cap="flat" cmpd="sng" algn="ctr">
                      <a:solidFill>
                        <a:srgbClr val="D1DDE6"/>
                      </a:solidFill>
                      <a:prstDash val="solid"/>
                      <a:round/>
                      <a:headEnd type="none" w="med" len="med"/>
                      <a:tailEnd type="none" w="med" len="med"/>
                    </a:lnL>
                    <a:lnR w="9525" cap="flat" cmpd="sng" algn="ctr">
                      <a:solidFill>
                        <a:srgbClr val="D1DDE6"/>
                      </a:solidFill>
                      <a:prstDash val="solid"/>
                      <a:round/>
                      <a:headEnd type="none" w="med" len="med"/>
                      <a:tailEnd type="none" w="med" len="med"/>
                    </a:lnR>
                    <a:lnT>
                      <a:noFill/>
                    </a:lnT>
                    <a:lnB w="9525" cap="flat" cmpd="sng" algn="ctr">
                      <a:solidFill>
                        <a:srgbClr val="D1DDE6"/>
                      </a:solidFill>
                      <a:prstDash val="solid"/>
                      <a:round/>
                      <a:headEnd type="none" w="med" len="med"/>
                      <a:tailEnd type="none" w="med" len="med"/>
                    </a:lnB>
                    <a:solidFill>
                      <a:srgbClr val="F2F6F8"/>
                    </a:solidFill>
                  </a:tcPr>
                </a:tc>
                <a:tc>
                  <a:txBody>
                    <a:bodyPr/>
                    <a:lstStyle/>
                    <a:p>
                      <a:pPr algn="ctr"/>
                      <a:r>
                        <a:rPr lang="en-CN" sz="1200" dirty="0">
                          <a:effectLst/>
                          <a:latin typeface="+mn-ea"/>
                          <a:ea typeface="+mn-ea"/>
                        </a:rPr>
                        <a:t>8,221.38</a:t>
                      </a:r>
                    </a:p>
                  </a:txBody>
                  <a:tcPr marL="20267" marR="25333" marT="16889" marB="16889" anchor="ctr">
                    <a:lnL w="9525" cap="flat" cmpd="sng" algn="ctr">
                      <a:solidFill>
                        <a:srgbClr val="D1DDE6"/>
                      </a:solidFill>
                      <a:prstDash val="solid"/>
                      <a:round/>
                      <a:headEnd type="none" w="med" len="med"/>
                      <a:tailEnd type="none" w="med" len="med"/>
                    </a:lnL>
                    <a:lnR>
                      <a:noFill/>
                    </a:lnR>
                    <a:lnT>
                      <a:noFill/>
                    </a:lnT>
                    <a:lnB w="9525" cap="flat" cmpd="sng" algn="ctr">
                      <a:solidFill>
                        <a:srgbClr val="D1DDE6"/>
                      </a:solidFill>
                      <a:prstDash val="solid"/>
                      <a:round/>
                      <a:headEnd type="none" w="med" len="med"/>
                      <a:tailEnd type="none" w="med" len="med"/>
                    </a:lnB>
                    <a:solidFill>
                      <a:srgbClr val="F2F6F8"/>
                    </a:solidFill>
                  </a:tcPr>
                </a:tc>
                <a:extLst>
                  <a:ext uri="{0D108BD9-81ED-4DB2-BD59-A6C34878D82A}">
                    <a16:rowId xmlns:a16="http://schemas.microsoft.com/office/drawing/2014/main" val="128350115"/>
                  </a:ext>
                </a:extLst>
              </a:tr>
            </a:tbl>
          </a:graphicData>
        </a:graphic>
      </p:graphicFrame>
    </p:spTree>
    <p:extLst>
      <p:ext uri="{BB962C8B-B14F-4D97-AF65-F5344CB8AC3E}">
        <p14:creationId xmlns:p14="http://schemas.microsoft.com/office/powerpoint/2010/main" val="344565140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4"/>
          <p:cNvSpPr>
            <a:spLocks noChangeArrowheads="1"/>
          </p:cNvSpPr>
          <p:nvPr/>
        </p:nvSpPr>
        <p:spPr bwMode="auto">
          <a:xfrm>
            <a:off x="533400" y="137160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CC0000"/>
                </a:solidFill>
                <a:latin typeface="Liberation Sans" panose="020B0604020202020204"/>
              </a:rPr>
              <a:t>Financial Statements and Financial Reporting</a:t>
            </a:r>
          </a:p>
        </p:txBody>
      </p:sp>
      <p:sp>
        <p:nvSpPr>
          <p:cNvPr id="219143" name="Rectangle 7"/>
          <p:cNvSpPr>
            <a:spLocks noChangeArrowheads="1"/>
          </p:cNvSpPr>
          <p:nvPr/>
        </p:nvSpPr>
        <p:spPr bwMode="auto">
          <a:xfrm>
            <a:off x="533400" y="1985626"/>
            <a:ext cx="8153400" cy="265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marL="457200" indent="-457200" algn="l">
              <a:defRPr sz="2400">
                <a:solidFill>
                  <a:schemeClr val="tx1"/>
                </a:solidFill>
                <a:latin typeface="Times New Roman" pitchFamily="18" charset="0"/>
              </a:defRPr>
            </a:lvl1pPr>
            <a:lvl2pPr marL="914400" indent="-685800" algn="l">
              <a:defRPr sz="2400">
                <a:solidFill>
                  <a:schemeClr val="tx1"/>
                </a:solidFill>
                <a:latin typeface="Times New Roman" pitchFamily="18" charset="0"/>
              </a:defRPr>
            </a:lvl2pPr>
            <a:lvl3pPr marL="1835150" indent="-457200" algn="l">
              <a:defRPr sz="2400">
                <a:solidFill>
                  <a:schemeClr val="tx1"/>
                </a:solidFill>
                <a:latin typeface="Times New Roman" pitchFamily="18" charset="0"/>
              </a:defRPr>
            </a:lvl3pPr>
            <a:lvl4pPr marL="2406650" indent="-457200" algn="l">
              <a:defRPr sz="2400">
                <a:solidFill>
                  <a:schemeClr val="tx1"/>
                </a:solidFill>
                <a:latin typeface="Times New Roman" pitchFamily="18" charset="0"/>
              </a:defRPr>
            </a:lvl4pPr>
            <a:lvl5pPr marL="2978150" indent="-457200" algn="l">
              <a:defRPr sz="2400">
                <a:solidFill>
                  <a:schemeClr val="tx1"/>
                </a:solidFill>
                <a:latin typeface="Times New Roman" pitchFamily="18" charset="0"/>
              </a:defRPr>
            </a:lvl5pPr>
            <a:lvl6pPr marL="3435350" indent="-457200" eaLnBrk="0" fontAlgn="base" hangingPunct="0">
              <a:spcBef>
                <a:spcPct val="0"/>
              </a:spcBef>
              <a:spcAft>
                <a:spcPct val="0"/>
              </a:spcAft>
              <a:defRPr sz="2400">
                <a:solidFill>
                  <a:schemeClr val="tx1"/>
                </a:solidFill>
                <a:latin typeface="Times New Roman" pitchFamily="18" charset="0"/>
              </a:defRPr>
            </a:lvl6pPr>
            <a:lvl7pPr marL="3892550" indent="-457200" eaLnBrk="0" fontAlgn="base" hangingPunct="0">
              <a:spcBef>
                <a:spcPct val="0"/>
              </a:spcBef>
              <a:spcAft>
                <a:spcPct val="0"/>
              </a:spcAft>
              <a:defRPr sz="2400">
                <a:solidFill>
                  <a:schemeClr val="tx1"/>
                </a:solidFill>
                <a:latin typeface="Times New Roman" pitchFamily="18" charset="0"/>
              </a:defRPr>
            </a:lvl7pPr>
            <a:lvl8pPr marL="4349750" indent="-457200" eaLnBrk="0" fontAlgn="base" hangingPunct="0">
              <a:spcBef>
                <a:spcPct val="0"/>
              </a:spcBef>
              <a:spcAft>
                <a:spcPct val="0"/>
              </a:spcAft>
              <a:defRPr sz="2400">
                <a:solidFill>
                  <a:schemeClr val="tx1"/>
                </a:solidFill>
                <a:latin typeface="Times New Roman" pitchFamily="18" charset="0"/>
              </a:defRPr>
            </a:lvl8pPr>
            <a:lvl9pPr marL="4806950" indent="-457200" eaLnBrk="0" fontAlgn="base" hangingPunct="0">
              <a:spcBef>
                <a:spcPct val="0"/>
              </a:spcBef>
              <a:spcAft>
                <a:spcPct val="0"/>
              </a:spcAft>
              <a:defRPr sz="2400">
                <a:solidFill>
                  <a:schemeClr val="tx1"/>
                </a:solidFill>
                <a:latin typeface="Times New Roman" pitchFamily="18" charset="0"/>
              </a:defRPr>
            </a:lvl9pPr>
          </a:lstStyle>
          <a:p>
            <a:pPr>
              <a:spcBef>
                <a:spcPct val="50000"/>
              </a:spcBef>
            </a:pPr>
            <a:r>
              <a:rPr lang="en-US" altLang="en-US" b="1">
                <a:latin typeface="Liberation Sans" panose="020B0604020202020204"/>
              </a:rPr>
              <a:t>Essential characteristics of accounting</a:t>
            </a:r>
            <a:r>
              <a:rPr lang="en-US" altLang="en-US">
                <a:latin typeface="Liberation Sans" panose="020B0604020202020204"/>
              </a:rPr>
              <a:t> are:</a:t>
            </a:r>
          </a:p>
          <a:p>
            <a:pPr marL="682625" lvl="1" indent="-454025">
              <a:lnSpc>
                <a:spcPct val="110000"/>
              </a:lnSpc>
              <a:spcBef>
                <a:spcPct val="70000"/>
              </a:spcBef>
              <a:buFont typeface="+mj-lt"/>
              <a:buAutoNum type="arabicPeriod"/>
            </a:pPr>
            <a:r>
              <a:rPr lang="en-US" altLang="en-US" sz="2200">
                <a:latin typeface="Liberation Sans" panose="020B0604020202020204"/>
              </a:rPr>
              <a:t>the </a:t>
            </a:r>
            <a:r>
              <a:rPr lang="en-US" altLang="en-US" sz="2200" b="1">
                <a:latin typeface="Liberation Sans" panose="020B0604020202020204"/>
              </a:rPr>
              <a:t>identification</a:t>
            </a:r>
            <a:r>
              <a:rPr lang="en-US" altLang="en-US" sz="2200">
                <a:latin typeface="Liberation Sans" panose="020B0604020202020204"/>
              </a:rPr>
              <a:t>, </a:t>
            </a:r>
            <a:r>
              <a:rPr lang="en-US" altLang="en-US" sz="2200" b="1">
                <a:latin typeface="Liberation Sans" panose="020B0604020202020204"/>
              </a:rPr>
              <a:t>measurement</a:t>
            </a:r>
            <a:r>
              <a:rPr lang="en-US" altLang="en-US" sz="2200">
                <a:latin typeface="Liberation Sans" panose="020B0604020202020204"/>
              </a:rPr>
              <a:t>, and </a:t>
            </a:r>
            <a:r>
              <a:rPr lang="en-US" altLang="en-US" sz="2200" b="1">
                <a:latin typeface="Liberation Sans" panose="020B0604020202020204"/>
              </a:rPr>
              <a:t>communication</a:t>
            </a:r>
            <a:r>
              <a:rPr lang="en-US" altLang="en-US" sz="2200">
                <a:latin typeface="Liberation Sans" panose="020B0604020202020204"/>
              </a:rPr>
              <a:t> of financial information about </a:t>
            </a:r>
          </a:p>
          <a:p>
            <a:pPr marL="682625" lvl="1" indent="-454025">
              <a:lnSpc>
                <a:spcPct val="110000"/>
              </a:lnSpc>
              <a:spcBef>
                <a:spcPct val="70000"/>
              </a:spcBef>
              <a:buFontTx/>
              <a:buAutoNum type="arabicPeriod"/>
            </a:pPr>
            <a:r>
              <a:rPr lang="en-US" altLang="en-US" sz="2200">
                <a:latin typeface="Liberation Sans" panose="020B0604020202020204"/>
              </a:rPr>
              <a:t>economic entities to </a:t>
            </a:r>
          </a:p>
          <a:p>
            <a:pPr marL="682625" lvl="1" indent="-454025">
              <a:lnSpc>
                <a:spcPct val="110000"/>
              </a:lnSpc>
              <a:spcBef>
                <a:spcPct val="70000"/>
              </a:spcBef>
              <a:buFontTx/>
              <a:buAutoNum type="arabicPeriod"/>
            </a:pPr>
            <a:r>
              <a:rPr lang="en-US" altLang="en-US" sz="2200">
                <a:latin typeface="Liberation Sans" panose="020B0604020202020204"/>
              </a:rPr>
              <a:t>interested parties.	</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0" name="Rectangle 10"/>
          <p:cNvSpPr txBox="1">
            <a:spLocks noChangeArrowheads="1"/>
          </p:cNvSpPr>
          <p:nvPr/>
        </p:nvSpPr>
        <p:spPr bwMode="auto">
          <a:xfrm>
            <a:off x="561569" y="609600"/>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143">
                                            <p:txEl>
                                              <p:pRg st="0" end="0"/>
                                            </p:txEl>
                                          </p:spTgt>
                                        </p:tgtEl>
                                        <p:attrNameLst>
                                          <p:attrName>style.visibility</p:attrName>
                                        </p:attrNameLst>
                                      </p:cBhvr>
                                      <p:to>
                                        <p:strVal val="visible"/>
                                      </p:to>
                                    </p:set>
                                    <p:animEffect transition="in" filter="wipe(left)">
                                      <p:cBhvr>
                                        <p:cTn id="7" dur="500"/>
                                        <p:tgtEl>
                                          <p:spTgt spid="2191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9143">
                                            <p:txEl>
                                              <p:pRg st="1" end="1"/>
                                            </p:txEl>
                                          </p:spTgt>
                                        </p:tgtEl>
                                        <p:attrNameLst>
                                          <p:attrName>style.visibility</p:attrName>
                                        </p:attrNameLst>
                                      </p:cBhvr>
                                      <p:to>
                                        <p:strVal val="visible"/>
                                      </p:to>
                                    </p:set>
                                    <p:animEffect transition="in" filter="wipe(left)">
                                      <p:cBhvr>
                                        <p:cTn id="12" dur="500"/>
                                        <p:tgtEl>
                                          <p:spTgt spid="2191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9143">
                                            <p:txEl>
                                              <p:pRg st="2" end="2"/>
                                            </p:txEl>
                                          </p:spTgt>
                                        </p:tgtEl>
                                        <p:attrNameLst>
                                          <p:attrName>style.visibility</p:attrName>
                                        </p:attrNameLst>
                                      </p:cBhvr>
                                      <p:to>
                                        <p:strVal val="visible"/>
                                      </p:to>
                                    </p:set>
                                    <p:animEffect transition="in" filter="wipe(left)">
                                      <p:cBhvr>
                                        <p:cTn id="17" dur="500"/>
                                        <p:tgtEl>
                                          <p:spTgt spid="2191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9143">
                                            <p:txEl>
                                              <p:pRg st="3" end="3"/>
                                            </p:txEl>
                                          </p:spTgt>
                                        </p:tgtEl>
                                        <p:attrNameLst>
                                          <p:attrName>style.visibility</p:attrName>
                                        </p:attrNameLst>
                                      </p:cBhvr>
                                      <p:to>
                                        <p:strVal val="visible"/>
                                      </p:to>
                                    </p:set>
                                    <p:animEffect transition="in" filter="wipe(left)">
                                      <p:cBhvr>
                                        <p:cTn id="22" dur="500"/>
                                        <p:tgtEl>
                                          <p:spTgt spid="2191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3" grpId="0" build="p" bldLvl="3"/>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Rectangle 5"/>
          <p:cNvSpPr>
            <a:spLocks noChangeArrowheads="1"/>
          </p:cNvSpPr>
          <p:nvPr/>
        </p:nvSpPr>
        <p:spPr bwMode="auto">
          <a:xfrm>
            <a:off x="234950" y="2139950"/>
            <a:ext cx="2197100" cy="3498850"/>
          </a:xfrm>
          <a:prstGeom prst="rect">
            <a:avLst/>
          </a:prstGeom>
          <a:solidFill>
            <a:srgbClr val="FFFFFF"/>
          </a:solidFill>
          <a:ln w="28575">
            <a:solidFill>
              <a:schemeClr val="tx1"/>
            </a:solidFill>
            <a:miter lim="800000"/>
            <a:headEnd/>
            <a:tailEnd/>
          </a:ln>
          <a:effectLst>
            <a:outerShdw dist="35921" dir="2700000" algn="ctr" rotWithShape="0">
              <a:schemeClr val="bg2"/>
            </a:outerShdw>
          </a:effectLst>
        </p:spPr>
        <p:txBody>
          <a:bodyPr lIns="90488" tIns="44450" rIns="90488" bIns="44450"/>
          <a:lstStyle/>
          <a:p>
            <a:pPr>
              <a:spcBef>
                <a:spcPct val="50000"/>
              </a:spcBef>
            </a:pPr>
            <a:r>
              <a:rPr lang="en-US" altLang="en-US" sz="2100" b="1">
                <a:latin typeface="Liberation Sans" panose="020B0604020202020204"/>
              </a:rPr>
              <a:t>Financial     Information</a:t>
            </a:r>
          </a:p>
          <a:p>
            <a:pPr>
              <a:spcBef>
                <a:spcPct val="50000"/>
              </a:spcBef>
            </a:pPr>
            <a:r>
              <a:rPr lang="en-US" altLang="en-US" sz="2100" b="1">
                <a:latin typeface="Liberation Sans" panose="020B0604020202020204"/>
              </a:rPr>
              <a:t>Accounting?</a:t>
            </a:r>
          </a:p>
          <a:p>
            <a:pPr>
              <a:lnSpc>
                <a:spcPct val="80000"/>
              </a:lnSpc>
              <a:spcBef>
                <a:spcPct val="80000"/>
              </a:spcBef>
            </a:pPr>
            <a:r>
              <a:rPr lang="en-US" altLang="en-US" sz="2100" b="1">
                <a:latin typeface="Liberation Sans" panose="020B0604020202020204"/>
              </a:rPr>
              <a:t>Identify</a:t>
            </a:r>
          </a:p>
          <a:p>
            <a:pPr>
              <a:lnSpc>
                <a:spcPct val="80000"/>
              </a:lnSpc>
              <a:spcBef>
                <a:spcPct val="50000"/>
              </a:spcBef>
            </a:pPr>
            <a:r>
              <a:rPr lang="en-US" altLang="en-US" sz="2100" b="1">
                <a:latin typeface="Liberation Sans" panose="020B0604020202020204"/>
              </a:rPr>
              <a:t>and   </a:t>
            </a:r>
          </a:p>
          <a:p>
            <a:pPr>
              <a:lnSpc>
                <a:spcPct val="80000"/>
              </a:lnSpc>
              <a:spcBef>
                <a:spcPct val="50000"/>
              </a:spcBef>
            </a:pPr>
            <a:r>
              <a:rPr lang="en-US" altLang="en-US" sz="2100" b="1">
                <a:latin typeface="Liberation Sans" panose="020B0604020202020204"/>
              </a:rPr>
              <a:t>Measure</a:t>
            </a:r>
          </a:p>
          <a:p>
            <a:pPr>
              <a:lnSpc>
                <a:spcPct val="80000"/>
              </a:lnSpc>
              <a:spcBef>
                <a:spcPct val="50000"/>
              </a:spcBef>
            </a:pPr>
            <a:r>
              <a:rPr lang="en-US" altLang="en-US" sz="2100" b="1">
                <a:latin typeface="Liberation Sans" panose="020B0604020202020204"/>
              </a:rPr>
              <a:t>and</a:t>
            </a:r>
          </a:p>
          <a:p>
            <a:pPr>
              <a:lnSpc>
                <a:spcPct val="80000"/>
              </a:lnSpc>
              <a:spcBef>
                <a:spcPct val="50000"/>
              </a:spcBef>
            </a:pPr>
            <a:r>
              <a:rPr lang="en-US" altLang="en-US" sz="2100" b="1">
                <a:latin typeface="Liberation Sans" panose="020B0604020202020204"/>
              </a:rPr>
              <a:t> Communicate</a:t>
            </a:r>
          </a:p>
        </p:txBody>
      </p:sp>
      <p:sp>
        <p:nvSpPr>
          <p:cNvPr id="92168" name="Rectangle 8"/>
          <p:cNvSpPr>
            <a:spLocks noChangeArrowheads="1"/>
          </p:cNvSpPr>
          <p:nvPr/>
        </p:nvSpPr>
        <p:spPr bwMode="auto">
          <a:xfrm>
            <a:off x="2978150" y="2139950"/>
            <a:ext cx="2654300" cy="4337050"/>
          </a:xfrm>
          <a:prstGeom prst="rect">
            <a:avLst/>
          </a:prstGeom>
          <a:solidFill>
            <a:srgbClr val="FFFFFF"/>
          </a:solidFill>
          <a:ln w="28575">
            <a:solidFill>
              <a:schemeClr val="tx1"/>
            </a:solidFill>
            <a:miter lim="800000"/>
            <a:headEnd/>
            <a:tailEnd/>
          </a:ln>
          <a:effectLst>
            <a:outerShdw dist="35921" dir="2700000" algn="ctr" rotWithShape="0">
              <a:schemeClr val="bg2"/>
            </a:outerShdw>
          </a:effectLst>
        </p:spPr>
        <p:txBody>
          <a:bodyPr lIns="90488" tIns="137160" rIns="90488" bIns="44450" anchorCtr="1"/>
          <a:lstStyle/>
          <a:p>
            <a:pPr>
              <a:spcBef>
                <a:spcPct val="65000"/>
              </a:spcBef>
            </a:pPr>
            <a:r>
              <a:rPr lang="en-US" altLang="en-US" sz="2000" b="1">
                <a:latin typeface="Liberation Sans" panose="020B0604020202020204"/>
              </a:rPr>
              <a:t>Statement of Financial Position</a:t>
            </a:r>
          </a:p>
          <a:p>
            <a:pPr>
              <a:spcBef>
                <a:spcPct val="50000"/>
              </a:spcBef>
            </a:pPr>
            <a:r>
              <a:rPr lang="en-US" altLang="en-US" sz="2000" b="1">
                <a:latin typeface="Liberation Sans" panose="020B0604020202020204"/>
              </a:rPr>
              <a:t>Income Statement or Statement of Comprehensive Income</a:t>
            </a:r>
          </a:p>
          <a:p>
            <a:pPr>
              <a:spcBef>
                <a:spcPct val="50000"/>
              </a:spcBef>
            </a:pPr>
            <a:r>
              <a:rPr lang="en-US" altLang="en-US" sz="2000" b="1">
                <a:latin typeface="Liberation Sans" panose="020B0604020202020204"/>
              </a:rPr>
              <a:t>Statement of Cash Flows</a:t>
            </a:r>
          </a:p>
          <a:p>
            <a:pPr>
              <a:spcBef>
                <a:spcPct val="50000"/>
              </a:spcBef>
            </a:pPr>
            <a:r>
              <a:rPr lang="en-US" altLang="en-US" sz="2000" b="1">
                <a:latin typeface="Liberation Sans" panose="020B0604020202020204"/>
              </a:rPr>
              <a:t>Statement of Changes in Equity</a:t>
            </a:r>
          </a:p>
          <a:p>
            <a:pPr>
              <a:spcBef>
                <a:spcPct val="50000"/>
              </a:spcBef>
            </a:pPr>
            <a:r>
              <a:rPr lang="en-US" altLang="en-US" sz="2000" b="1">
                <a:latin typeface="Liberation Sans" panose="020B0604020202020204"/>
              </a:rPr>
              <a:t>Note Disclosures</a:t>
            </a:r>
          </a:p>
        </p:txBody>
      </p:sp>
      <p:sp>
        <p:nvSpPr>
          <p:cNvPr id="92169" name="Rectangle 9"/>
          <p:cNvSpPr>
            <a:spLocks noChangeArrowheads="1"/>
          </p:cNvSpPr>
          <p:nvPr/>
        </p:nvSpPr>
        <p:spPr bwMode="auto">
          <a:xfrm>
            <a:off x="6184900" y="2139950"/>
            <a:ext cx="2654300" cy="4337050"/>
          </a:xfrm>
          <a:prstGeom prst="rect">
            <a:avLst/>
          </a:prstGeom>
          <a:solidFill>
            <a:srgbClr val="FFFFFF"/>
          </a:solidFill>
          <a:ln w="28575">
            <a:solidFill>
              <a:schemeClr val="tx1"/>
            </a:solidFill>
            <a:miter lim="800000"/>
            <a:headEnd/>
            <a:tailEnd/>
          </a:ln>
          <a:effectLst>
            <a:outerShdw dist="35921" dir="2700000" algn="ctr" rotWithShape="0">
              <a:schemeClr val="bg2"/>
            </a:outerShdw>
          </a:effectLst>
        </p:spPr>
        <p:txBody>
          <a:bodyPr lIns="90488" tIns="44450" rIns="90488" bIns="44450" anchorCtr="1"/>
          <a:lstStyle/>
          <a:p>
            <a:pPr>
              <a:lnSpc>
                <a:spcPct val="130000"/>
              </a:lnSpc>
              <a:spcBef>
                <a:spcPct val="50000"/>
              </a:spcBef>
            </a:pPr>
            <a:r>
              <a:rPr lang="en-US" altLang="en-US" sz="2000" b="1">
                <a:latin typeface="Liberation Sans" panose="020B0604020202020204"/>
              </a:rPr>
              <a:t>President’s letter </a:t>
            </a:r>
          </a:p>
          <a:p>
            <a:pPr>
              <a:spcBef>
                <a:spcPct val="50000"/>
              </a:spcBef>
            </a:pPr>
            <a:r>
              <a:rPr lang="en-US" altLang="en-US" sz="2000" b="1">
                <a:latin typeface="Liberation Sans" panose="020B0604020202020204"/>
              </a:rPr>
              <a:t>Prospectuses</a:t>
            </a:r>
          </a:p>
          <a:p>
            <a:pPr>
              <a:spcBef>
                <a:spcPct val="50000"/>
              </a:spcBef>
            </a:pPr>
            <a:r>
              <a:rPr lang="en-US" altLang="en-US" sz="2000" b="1">
                <a:latin typeface="Liberation Sans" panose="020B0604020202020204"/>
              </a:rPr>
              <a:t>Reports filed with governmental agencies</a:t>
            </a:r>
          </a:p>
          <a:p>
            <a:pPr>
              <a:spcBef>
                <a:spcPct val="50000"/>
              </a:spcBef>
            </a:pPr>
            <a:r>
              <a:rPr lang="en-US" altLang="en-US" sz="2000" b="1">
                <a:latin typeface="Liberation Sans" panose="020B0604020202020204"/>
              </a:rPr>
              <a:t>News releases</a:t>
            </a:r>
          </a:p>
          <a:p>
            <a:pPr>
              <a:spcBef>
                <a:spcPct val="50000"/>
              </a:spcBef>
            </a:pPr>
            <a:r>
              <a:rPr lang="en-US" altLang="en-US" sz="2000" b="1">
                <a:latin typeface="Liberation Sans" panose="020B0604020202020204"/>
              </a:rPr>
              <a:t>Forecasts </a:t>
            </a:r>
          </a:p>
          <a:p>
            <a:pPr>
              <a:spcBef>
                <a:spcPct val="50000"/>
              </a:spcBef>
            </a:pPr>
            <a:r>
              <a:rPr lang="en-US" altLang="en-US" sz="2000" b="1">
                <a:latin typeface="Liberation Sans" panose="020B0604020202020204"/>
              </a:rPr>
              <a:t>Environmental impact statements         </a:t>
            </a:r>
          </a:p>
          <a:p>
            <a:pPr>
              <a:spcBef>
                <a:spcPct val="50000"/>
              </a:spcBef>
            </a:pPr>
            <a:r>
              <a:rPr lang="en-US" altLang="en-US" sz="2000" b="1">
                <a:latin typeface="Liberation Sans" panose="020B0604020202020204"/>
              </a:rPr>
              <a:t>Etc.</a:t>
            </a:r>
          </a:p>
        </p:txBody>
      </p:sp>
      <p:sp>
        <p:nvSpPr>
          <p:cNvPr id="92174" name="AutoShape 14"/>
          <p:cNvSpPr>
            <a:spLocks noChangeArrowheads="1"/>
          </p:cNvSpPr>
          <p:nvPr/>
        </p:nvSpPr>
        <p:spPr bwMode="auto">
          <a:xfrm>
            <a:off x="2514600" y="3587750"/>
            <a:ext cx="368300" cy="374650"/>
          </a:xfrm>
          <a:prstGeom prst="rightArrow">
            <a:avLst>
              <a:gd name="adj1" fmla="val 50000"/>
              <a:gd name="adj2" fmla="val 50014"/>
            </a:avLst>
          </a:prstGeom>
          <a:solidFill>
            <a:srgbClr val="CC0000"/>
          </a:solidFill>
          <a:ln w="12700">
            <a:solidFill>
              <a:schemeClr val="tx1"/>
            </a:solidFill>
            <a:miter lim="800000"/>
            <a:headEnd/>
            <a:tailEnd/>
          </a:ln>
          <a:effectLst/>
        </p:spPr>
        <p:txBody>
          <a:bodyPr wrap="none" anchor="ctr"/>
          <a:lstStyle/>
          <a:p>
            <a:endParaRPr lang="en-US"/>
          </a:p>
        </p:txBody>
      </p:sp>
      <p:sp>
        <p:nvSpPr>
          <p:cNvPr id="92175" name="Rectangle 15"/>
          <p:cNvSpPr>
            <a:spLocks noChangeArrowheads="1"/>
          </p:cNvSpPr>
          <p:nvPr/>
        </p:nvSpPr>
        <p:spPr bwMode="auto">
          <a:xfrm>
            <a:off x="2819400" y="1524000"/>
            <a:ext cx="2971800" cy="412934"/>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lIns="90488" tIns="44450" rIns="90488" bIns="44450">
            <a:spAutoFit/>
          </a:bodyPr>
          <a:lstStyle/>
          <a:p>
            <a:pPr>
              <a:spcBef>
                <a:spcPct val="50000"/>
              </a:spcBef>
            </a:pPr>
            <a:r>
              <a:rPr lang="en-US" altLang="en-US" sz="2100" b="1">
                <a:solidFill>
                  <a:schemeClr val="bg2"/>
                </a:solidFill>
                <a:latin typeface="Liberation Sans" panose="020B0604020202020204"/>
              </a:rPr>
              <a:t>Financial Statements</a:t>
            </a:r>
          </a:p>
        </p:txBody>
      </p:sp>
      <p:sp>
        <p:nvSpPr>
          <p:cNvPr id="92176" name="Rectangle 16"/>
          <p:cNvSpPr>
            <a:spLocks noChangeArrowheads="1"/>
          </p:cNvSpPr>
          <p:nvPr/>
        </p:nvSpPr>
        <p:spPr bwMode="auto">
          <a:xfrm>
            <a:off x="5943600" y="1520825"/>
            <a:ext cx="3125788" cy="412934"/>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lIns="90488" tIns="44450" rIns="90488" bIns="44450">
            <a:spAutoFit/>
          </a:bodyPr>
          <a:lstStyle/>
          <a:p>
            <a:pPr>
              <a:spcBef>
                <a:spcPct val="50000"/>
              </a:spcBef>
            </a:pPr>
            <a:r>
              <a:rPr lang="en-US" altLang="en-US" sz="2100" b="1">
                <a:solidFill>
                  <a:schemeClr val="bg2"/>
                </a:solidFill>
                <a:latin typeface="Liberation Sans" panose="020B0604020202020204"/>
              </a:rPr>
              <a:t>Additional Information</a:t>
            </a:r>
          </a:p>
        </p:txBody>
      </p:sp>
      <p:sp>
        <p:nvSpPr>
          <p:cNvPr id="92177" name="Rectangle 17"/>
          <p:cNvSpPr>
            <a:spLocks noChangeArrowheads="1"/>
          </p:cNvSpPr>
          <p:nvPr/>
        </p:nvSpPr>
        <p:spPr bwMode="auto">
          <a:xfrm>
            <a:off x="152400" y="1524000"/>
            <a:ext cx="2362200" cy="412934"/>
          </a:xfrm>
          <a:prstGeom prst="rect">
            <a:avLst/>
          </a:prstGeom>
          <a:ln>
            <a:headEnd/>
            <a:tailEnd/>
          </a:ln>
        </p:spPr>
        <p:style>
          <a:lnRef idx="3">
            <a:schemeClr val="lt1"/>
          </a:lnRef>
          <a:fillRef idx="1">
            <a:schemeClr val="accent2"/>
          </a:fillRef>
          <a:effectRef idx="1">
            <a:schemeClr val="accent2"/>
          </a:effectRef>
          <a:fontRef idx="minor">
            <a:schemeClr val="lt1"/>
          </a:fontRef>
        </p:style>
        <p:txBody>
          <a:bodyPr lIns="90488" tIns="44450" rIns="90488" bIns="44450">
            <a:spAutoFit/>
          </a:bodyPr>
          <a:lstStyle/>
          <a:p>
            <a:pPr>
              <a:spcBef>
                <a:spcPct val="50000"/>
              </a:spcBef>
            </a:pPr>
            <a:r>
              <a:rPr lang="en-US" altLang="en-US" sz="2100" b="1">
                <a:solidFill>
                  <a:schemeClr val="bg2"/>
                </a:solidFill>
                <a:latin typeface="Liberation Sans" panose="020B0604020202020204"/>
              </a:rPr>
              <a:t>Economic Entity</a:t>
            </a:r>
          </a:p>
        </p:txBody>
      </p:sp>
      <p:sp>
        <p:nvSpPr>
          <p:cNvPr id="92180" name="AutoShape 20"/>
          <p:cNvSpPr>
            <a:spLocks noChangeArrowheads="1"/>
          </p:cNvSpPr>
          <p:nvPr/>
        </p:nvSpPr>
        <p:spPr bwMode="auto">
          <a:xfrm>
            <a:off x="5727700" y="3581400"/>
            <a:ext cx="368300" cy="381000"/>
          </a:xfrm>
          <a:prstGeom prst="rightArrow">
            <a:avLst>
              <a:gd name="adj1" fmla="val 50000"/>
              <a:gd name="adj2" fmla="val 50014"/>
            </a:avLst>
          </a:prstGeom>
          <a:solidFill>
            <a:srgbClr val="CC0000"/>
          </a:solidFill>
          <a:ln w="12700">
            <a:solidFill>
              <a:schemeClr val="tx1"/>
            </a:solidFill>
            <a:miter lim="800000"/>
            <a:headEnd/>
            <a:tailEnd/>
          </a:ln>
          <a:effectLst/>
        </p:spPr>
        <p:txBody>
          <a:bodyPr wrap="none" anchor="ctr"/>
          <a:lstStyle/>
          <a:p>
            <a:endParaRPr lang="en-US"/>
          </a:p>
        </p:txBody>
      </p:sp>
      <p:sp>
        <p:nvSpPr>
          <p:cNvPr id="18"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7" name="Rectangle 10"/>
          <p:cNvSpPr txBox="1">
            <a:spLocks noChangeArrowheads="1"/>
          </p:cNvSpPr>
          <p:nvPr/>
        </p:nvSpPr>
        <p:spPr bwMode="auto">
          <a:xfrm>
            <a:off x="533400" y="381000"/>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wipe(left)">
                                      <p:cBhvr>
                                        <p:cTn id="7" dur="500"/>
                                        <p:tgtEl>
                                          <p:spTgt spid="92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74"/>
                                        </p:tgtEl>
                                        <p:attrNameLst>
                                          <p:attrName>style.visibility</p:attrName>
                                        </p:attrNameLst>
                                      </p:cBhvr>
                                      <p:to>
                                        <p:strVal val="visible"/>
                                      </p:to>
                                    </p:set>
                                    <p:animEffect transition="in" filter="wipe(left)">
                                      <p:cBhvr>
                                        <p:cTn id="12" dur="500"/>
                                        <p:tgtEl>
                                          <p:spTgt spid="92174"/>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2168"/>
                                        </p:tgtEl>
                                        <p:attrNameLst>
                                          <p:attrName>style.visibility</p:attrName>
                                        </p:attrNameLst>
                                      </p:cBhvr>
                                      <p:to>
                                        <p:strVal val="visible"/>
                                      </p:to>
                                    </p:set>
                                    <p:animEffect transition="in" filter="wipe(left)">
                                      <p:cBhvr>
                                        <p:cTn id="16" dur="500"/>
                                        <p:tgtEl>
                                          <p:spTgt spid="92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92180"/>
                                        </p:tgtEl>
                                        <p:attrNameLst>
                                          <p:attrName>style.visibility</p:attrName>
                                        </p:attrNameLst>
                                      </p:cBhvr>
                                      <p:to>
                                        <p:strVal val="visible"/>
                                      </p:to>
                                    </p:set>
                                    <p:animEffect transition="in" filter="wipe(left)">
                                      <p:cBhvr>
                                        <p:cTn id="21" dur="500"/>
                                        <p:tgtEl>
                                          <p:spTgt spid="92180"/>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2169"/>
                                        </p:tgtEl>
                                        <p:attrNameLst>
                                          <p:attrName>style.visibility</p:attrName>
                                        </p:attrNameLst>
                                      </p:cBhvr>
                                      <p:to>
                                        <p:strVal val="visible"/>
                                      </p:to>
                                    </p:set>
                                    <p:animEffect transition="in" filter="wipe(left)">
                                      <p:cBhvr>
                                        <p:cTn id="25" dur="500"/>
                                        <p:tgtEl>
                                          <p:spTgt spid="92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nimBg="1"/>
      <p:bldP spid="92168" grpId="0" animBg="1"/>
      <p:bldP spid="92169" grpId="0" animBg="1"/>
      <p:bldP spid="92174" grpId="0" animBg="1"/>
      <p:bldP spid="921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Text Box 2053"/>
          <p:cNvSpPr txBox="1">
            <a:spLocks noChangeArrowheads="1"/>
          </p:cNvSpPr>
          <p:nvPr/>
        </p:nvSpPr>
        <p:spPr bwMode="auto">
          <a:xfrm>
            <a:off x="457200" y="2181225"/>
            <a:ext cx="8229600" cy="790575"/>
          </a:xfrm>
          <a:prstGeom prst="rect">
            <a:avLst/>
          </a:prstGeom>
          <a:solidFill>
            <a:srgbClr val="FFFFFF"/>
          </a:solidFill>
          <a:ln w="28575" cap="sq">
            <a:solidFill>
              <a:schemeClr val="tx1"/>
            </a:solidFill>
            <a:miter lim="800000"/>
            <a:headEnd type="none" w="sm" len="sm"/>
            <a:tailEnd type="none" w="sm" len="sm"/>
          </a:ln>
          <a:effectLst>
            <a:outerShdw dist="35921" dir="2700000" algn="ctr" rotWithShape="0">
              <a:schemeClr val="bg2"/>
            </a:outerShdw>
          </a:effectLst>
        </p:spPr>
        <p:txBody>
          <a:bodyPr>
            <a:spAutoFit/>
          </a:bodyPr>
          <a:lstStyle/>
          <a:p>
            <a:pPr algn="l"/>
            <a:r>
              <a:rPr lang="en-US" altLang="en-US" sz="2200" dirty="0">
                <a:latin typeface="Liberation Sans" panose="020B0604020202020204"/>
              </a:rPr>
              <a:t>Resources are </a:t>
            </a:r>
            <a:r>
              <a:rPr lang="en-US" altLang="en-US" sz="2200" b="1" dirty="0">
                <a:latin typeface="Liberation Sans" panose="020B0604020202020204"/>
              </a:rPr>
              <a:t>limited</a:t>
            </a:r>
            <a:r>
              <a:rPr lang="en-US" altLang="en-US" sz="2200" dirty="0">
                <a:latin typeface="Liberation Sans" panose="020B0604020202020204"/>
              </a:rPr>
              <a:t>.  Efficient use of resources often determines whether a business thrives.</a:t>
            </a:r>
          </a:p>
        </p:txBody>
      </p:sp>
      <p:sp>
        <p:nvSpPr>
          <p:cNvPr id="162834" name="Text Box 2066"/>
          <p:cNvSpPr txBox="1">
            <a:spLocks noChangeArrowheads="1"/>
          </p:cNvSpPr>
          <p:nvPr/>
        </p:nvSpPr>
        <p:spPr bwMode="auto">
          <a:xfrm>
            <a:off x="304800" y="5622852"/>
            <a:ext cx="2057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1200" b="1">
                <a:solidFill>
                  <a:srgbClr val="006666"/>
                </a:solidFill>
                <a:latin typeface="Liberation Sans" panose="020B0604020202020204"/>
              </a:rPr>
              <a:t>ILLUSTRATION 1.3           </a:t>
            </a:r>
            <a:r>
              <a:rPr lang="en-US" altLang="en-US" sz="1200">
                <a:solidFill>
                  <a:srgbClr val="000000"/>
                </a:solidFill>
                <a:latin typeface="Liberation Sans" panose="020B0604020202020204"/>
              </a:rPr>
              <a:t>Capital Allocation Process</a:t>
            </a:r>
          </a:p>
        </p:txBody>
      </p:sp>
      <p:sp>
        <p:nvSpPr>
          <p:cNvPr id="162835" name="Rectangle 2067"/>
          <p:cNvSpPr>
            <a:spLocks noChangeArrowheads="1"/>
          </p:cNvSpPr>
          <p:nvPr/>
        </p:nvSpPr>
        <p:spPr bwMode="auto">
          <a:xfrm>
            <a:off x="533400" y="138178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CC0000"/>
                </a:solidFill>
                <a:latin typeface="Liberation Sans" panose="020B0604020202020204"/>
              </a:rPr>
              <a:t>Accounting and Capital Allocation</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2" name="Rectangle 10"/>
          <p:cNvSpPr txBox="1">
            <a:spLocks noChangeArrowheads="1"/>
          </p:cNvSpPr>
          <p:nvPr/>
        </p:nvSpPr>
        <p:spPr bwMode="auto">
          <a:xfrm>
            <a:off x="533400" y="381000"/>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pic>
        <p:nvPicPr>
          <p:cNvPr id="2" name="Picture 1"/>
          <p:cNvPicPr>
            <a:picLocks noChangeAspect="1"/>
          </p:cNvPicPr>
          <p:nvPr/>
        </p:nvPicPr>
        <p:blipFill>
          <a:blip r:embed="rId3"/>
          <a:stretch>
            <a:fillRect/>
          </a:stretch>
        </p:blipFill>
        <p:spPr>
          <a:xfrm>
            <a:off x="381000" y="3429000"/>
            <a:ext cx="8382000" cy="2151281"/>
          </a:xfrm>
          <a:prstGeom prst="rect">
            <a:avLst/>
          </a:prstGeom>
        </p:spPr>
      </p:pic>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E883C-0F07-4FF3-ADD1-F440AC61B832}"/>
              </a:ext>
            </a:extLst>
          </p:cNvPr>
          <p:cNvSpPr>
            <a:spLocks noGrp="1"/>
          </p:cNvSpPr>
          <p:nvPr>
            <p:ph type="title"/>
          </p:nvPr>
        </p:nvSpPr>
        <p:spPr>
          <a:xfrm>
            <a:off x="3670326" y="1353024"/>
            <a:ext cx="5410200" cy="5448294"/>
          </a:xfrm>
        </p:spPr>
        <p:txBody>
          <a:bodyPr vert="horz" lIns="68580" tIns="34290" rIns="68580" bIns="34290" rtlCol="0" anchor="b">
            <a:normAutofit fontScale="90000"/>
          </a:bodyPr>
          <a:lstStyle/>
          <a:p>
            <a:pPr>
              <a:lnSpc>
                <a:spcPct val="90000"/>
              </a:lnSpc>
              <a:spcAft>
                <a:spcPts val="900"/>
              </a:spcAft>
            </a:pPr>
            <a:br>
              <a:rPr lang="en-US" altLang="zh-CN" sz="1800" dirty="0">
                <a:latin typeface="Liberation Sans"/>
              </a:rPr>
            </a:br>
            <a:br>
              <a:rPr lang="en-US" altLang="zh-CN" sz="1800" dirty="0">
                <a:latin typeface="Liberation Sans"/>
              </a:rPr>
            </a:br>
            <a:r>
              <a:rPr lang="en-US" altLang="zh-CN" sz="1800" dirty="0">
                <a:latin typeface="Liberation Sans"/>
              </a:rPr>
              <a:t>Ph.D.</a:t>
            </a:r>
            <a:r>
              <a:rPr lang="zh-CN" altLang="en-US" sz="1800" dirty="0">
                <a:latin typeface="Liberation Sans"/>
              </a:rPr>
              <a:t> </a:t>
            </a:r>
            <a:r>
              <a:rPr lang="en-US" altLang="zh-CN" sz="1800" dirty="0">
                <a:latin typeface="Liberation Sans"/>
              </a:rPr>
              <a:t>(Accounting)</a:t>
            </a:r>
            <a:br>
              <a:rPr lang="en-US" altLang="zh-CN" sz="1800" dirty="0">
                <a:latin typeface="Liberation Sans"/>
              </a:rPr>
            </a:br>
            <a:r>
              <a:rPr lang="en-US" altLang="zh-CN" sz="1800" dirty="0">
                <a:latin typeface="Liberation Sans"/>
              </a:rPr>
              <a:t>Assistant</a:t>
            </a:r>
            <a:r>
              <a:rPr lang="zh-CN" altLang="en-US" sz="1800" dirty="0">
                <a:latin typeface="Liberation Sans"/>
              </a:rPr>
              <a:t> </a:t>
            </a:r>
            <a:r>
              <a:rPr lang="en-US" altLang="zh-CN" sz="1800" dirty="0">
                <a:latin typeface="Liberation Sans"/>
              </a:rPr>
              <a:t>Professor</a:t>
            </a:r>
            <a:r>
              <a:rPr lang="zh-CN" altLang="en-US" sz="1800" dirty="0">
                <a:latin typeface="Liberation Sans"/>
              </a:rPr>
              <a:t> </a:t>
            </a:r>
            <a:br>
              <a:rPr lang="en-US" altLang="zh-CN" sz="1800" dirty="0">
                <a:latin typeface="Liberation Sans"/>
              </a:rPr>
            </a:br>
            <a:r>
              <a:rPr lang="en-US" altLang="zh-CN" sz="1800" dirty="0">
                <a:latin typeface="Liberation Sans"/>
              </a:rPr>
              <a:t>School</a:t>
            </a:r>
            <a:r>
              <a:rPr lang="zh-CN" altLang="en-US" sz="1800" dirty="0">
                <a:latin typeface="Liberation Sans"/>
              </a:rPr>
              <a:t> </a:t>
            </a:r>
            <a:r>
              <a:rPr lang="en-US" altLang="zh-CN" sz="1800" dirty="0">
                <a:latin typeface="Liberation Sans"/>
              </a:rPr>
              <a:t>of Economics and Management </a:t>
            </a:r>
            <a:br>
              <a:rPr lang="en-US" altLang="zh-CN" sz="1800" dirty="0">
                <a:latin typeface="Liberation Sans"/>
              </a:rPr>
            </a:br>
            <a:r>
              <a:rPr lang="en-US" altLang="zh-CN" sz="1800" dirty="0">
                <a:latin typeface="Liberation Sans"/>
              </a:rPr>
              <a:t>Email:</a:t>
            </a:r>
            <a:r>
              <a:rPr lang="en-US" altLang="zh-CN" sz="1800" u="sng" dirty="0">
                <a:latin typeface="Liberation Sans"/>
              </a:rPr>
              <a:t>qiangwei311@hit.edu.cn</a:t>
            </a:r>
            <a:br>
              <a:rPr lang="en-US" altLang="zh-CN" sz="1800" u="sng" dirty="0">
                <a:latin typeface="Liberation Sans"/>
              </a:rPr>
            </a:br>
            <a:r>
              <a:rPr lang="en-US" altLang="zh-CN" sz="1800" dirty="0">
                <a:latin typeface="Liberation Sans"/>
              </a:rPr>
              <a:t>Office: M512</a:t>
            </a:r>
            <a:br>
              <a:rPr lang="en-US" altLang="zh-CN" sz="1800" u="sng" dirty="0">
                <a:latin typeface="Liberation Sans"/>
              </a:rPr>
            </a:br>
            <a:r>
              <a:rPr lang="en-US" altLang="zh-CN" sz="1800" dirty="0">
                <a:latin typeface="Liberation Sans"/>
              </a:rPr>
              <a:t>Web: </a:t>
            </a:r>
            <a:r>
              <a:rPr lang="en-US" altLang="zh-CN" sz="1800" dirty="0">
                <a:latin typeface="Liberation Sans"/>
                <a:hlinkClick r:id="rId2"/>
              </a:rPr>
              <a:t>http://faculty.hitsz.edu.cn/qiangwei</a:t>
            </a:r>
            <a:br>
              <a:rPr lang="en-US" altLang="zh-CN" sz="1800" dirty="0">
                <a:latin typeface="Liberation Sans"/>
              </a:rPr>
            </a:br>
            <a:br>
              <a:rPr lang="en-US" altLang="zh-CN" sz="1800" dirty="0">
                <a:latin typeface="Liberation Sans"/>
              </a:rPr>
            </a:br>
            <a:r>
              <a:rPr lang="en-US" altLang="zh-CN" sz="1800" b="1" dirty="0">
                <a:latin typeface="Liberation Sans"/>
              </a:rPr>
              <a:t>Research:</a:t>
            </a:r>
            <a:r>
              <a:rPr lang="en-US" altLang="zh-CN" sz="1800" dirty="0">
                <a:latin typeface="Liberation Sans"/>
              </a:rPr>
              <a:t> Capital Market Research in Accounting and Auditing</a:t>
            </a:r>
            <a:br>
              <a:rPr lang="en-US" altLang="zh-CN" sz="1800" dirty="0">
                <a:latin typeface="Liberation Sans"/>
              </a:rPr>
            </a:br>
            <a:br>
              <a:rPr lang="en-US" altLang="zh-CN" sz="1800" dirty="0">
                <a:latin typeface="Liberation Sans"/>
              </a:rPr>
            </a:br>
            <a:r>
              <a:rPr lang="en-US" altLang="zh-CN" sz="1800" b="1" dirty="0">
                <a:latin typeface="Liberation Sans"/>
              </a:rPr>
              <a:t>Teaching: </a:t>
            </a:r>
            <a:br>
              <a:rPr lang="en-US" altLang="zh-CN" sz="1800" dirty="0">
                <a:latin typeface="Liberation Sans"/>
              </a:rPr>
            </a:br>
            <a:r>
              <a:rPr lang="en-US" altLang="zh-CN" sz="1800" u="sng" dirty="0">
                <a:latin typeface="Liberation Sans"/>
              </a:rPr>
              <a:t>Harbin Institute of Technology, Shenzhen</a:t>
            </a:r>
            <a:br>
              <a:rPr lang="en-US" altLang="zh-CN" sz="1800" dirty="0">
                <a:latin typeface="Liberation Sans"/>
              </a:rPr>
            </a:br>
            <a:r>
              <a:rPr lang="en-US" altLang="zh-CN" sz="1800" dirty="0">
                <a:latin typeface="Liberation Sans"/>
              </a:rPr>
              <a:t>Intermediate Financial Accounting (BBA)</a:t>
            </a:r>
            <a:br>
              <a:rPr lang="en-US" altLang="zh-CN" sz="1800" dirty="0">
                <a:latin typeface="Liberation Sans"/>
              </a:rPr>
            </a:br>
            <a:r>
              <a:rPr lang="en-US" altLang="zh-CN" sz="1800" dirty="0">
                <a:latin typeface="Liberation Sans"/>
              </a:rPr>
              <a:t>Empirical Research Methodology of Accounting</a:t>
            </a:r>
            <a:br>
              <a:rPr lang="en-US" altLang="zh-CN" sz="1800" dirty="0">
                <a:latin typeface="Liberation Sans"/>
              </a:rPr>
            </a:br>
            <a:r>
              <a:rPr lang="en-US" altLang="zh-CN" sz="1800" dirty="0">
                <a:latin typeface="Liberation Sans"/>
              </a:rPr>
              <a:t>(Master)</a:t>
            </a:r>
            <a:br>
              <a:rPr lang="en-US" altLang="zh-CN" sz="1800" dirty="0">
                <a:latin typeface="Liberation Sans"/>
              </a:rPr>
            </a:br>
            <a:r>
              <a:rPr lang="en-US" altLang="zh-CN" sz="1800" dirty="0">
                <a:latin typeface="Liberation Sans"/>
              </a:rPr>
              <a:t>Frontiers of Accounting and Academic Research (Master)</a:t>
            </a:r>
            <a:br>
              <a:rPr lang="en-US" altLang="zh-CN" sz="1800" dirty="0">
                <a:latin typeface="Liberation Sans"/>
              </a:rPr>
            </a:br>
            <a:br>
              <a:rPr lang="en-US" altLang="zh-CN" sz="1800" dirty="0">
                <a:latin typeface="Liberation Sans"/>
              </a:rPr>
            </a:br>
            <a:r>
              <a:rPr lang="en-US" altLang="zh-CN" sz="1800" u="sng" dirty="0">
                <a:latin typeface="Liberation Sans"/>
              </a:rPr>
              <a:t>Lingnan</a:t>
            </a:r>
            <a:r>
              <a:rPr lang="zh-CN" altLang="en-US" sz="1800" u="sng" dirty="0">
                <a:latin typeface="Liberation Sans"/>
              </a:rPr>
              <a:t> </a:t>
            </a:r>
            <a:r>
              <a:rPr lang="en-US" altLang="zh-CN" sz="1800" u="sng" dirty="0">
                <a:latin typeface="Liberation Sans"/>
              </a:rPr>
              <a:t>University,</a:t>
            </a:r>
            <a:r>
              <a:rPr lang="zh-CN" altLang="en-US" sz="1800" u="sng" dirty="0">
                <a:latin typeface="Liberation Sans"/>
              </a:rPr>
              <a:t> </a:t>
            </a:r>
            <a:r>
              <a:rPr lang="en-US" altLang="zh-CN" sz="1800" u="sng" dirty="0">
                <a:latin typeface="Liberation Sans"/>
              </a:rPr>
              <a:t>Hong</a:t>
            </a:r>
            <a:r>
              <a:rPr lang="zh-CN" altLang="en-US" sz="1800" u="sng" dirty="0">
                <a:latin typeface="Liberation Sans"/>
              </a:rPr>
              <a:t> </a:t>
            </a:r>
            <a:r>
              <a:rPr lang="en-US" altLang="zh-CN" sz="1800" u="sng" dirty="0">
                <a:latin typeface="Liberation Sans"/>
              </a:rPr>
              <a:t>Kong</a:t>
            </a:r>
            <a:br>
              <a:rPr lang="en-US" altLang="zh-CN" sz="1800" dirty="0">
                <a:latin typeface="Liberation Sans"/>
              </a:rPr>
            </a:br>
            <a:r>
              <a:rPr lang="en-US" altLang="zh-CN" sz="1800" dirty="0">
                <a:latin typeface="Liberation Sans"/>
              </a:rPr>
              <a:t>Managerial Accounting</a:t>
            </a:r>
            <a:r>
              <a:rPr lang="zh-CN" altLang="en-US" sz="1800" dirty="0">
                <a:latin typeface="Liberation Sans"/>
              </a:rPr>
              <a:t> </a:t>
            </a:r>
            <a:r>
              <a:rPr lang="en-US" altLang="zh-CN" sz="1800" dirty="0">
                <a:latin typeface="Liberation Sans"/>
              </a:rPr>
              <a:t>(BBA)</a:t>
            </a:r>
            <a:br>
              <a:rPr lang="en-US" altLang="zh-CN" sz="1800" dirty="0">
                <a:latin typeface="Liberation Sans"/>
              </a:rPr>
            </a:br>
            <a:r>
              <a:rPr lang="en-US" altLang="zh-CN" sz="1800" dirty="0">
                <a:latin typeface="Liberation Sans"/>
              </a:rPr>
              <a:t>Advanced Auditing</a:t>
            </a:r>
            <a:r>
              <a:rPr lang="zh-CN" altLang="en-US" sz="1800" dirty="0">
                <a:latin typeface="Liberation Sans"/>
              </a:rPr>
              <a:t> </a:t>
            </a:r>
            <a:r>
              <a:rPr lang="en-US" altLang="zh-CN" sz="1800" dirty="0">
                <a:latin typeface="Liberation Sans"/>
              </a:rPr>
              <a:t>(</a:t>
            </a:r>
            <a:r>
              <a:rPr lang="en-US" altLang="zh-CN" sz="1800" dirty="0" err="1">
                <a:latin typeface="Liberation Sans"/>
              </a:rPr>
              <a:t>MAcc</a:t>
            </a:r>
            <a:r>
              <a:rPr lang="en-US" altLang="zh-CN" sz="1800" dirty="0">
                <a:latin typeface="Liberation Sans"/>
              </a:rPr>
              <a:t>)</a:t>
            </a:r>
            <a:br>
              <a:rPr lang="en-US" altLang="zh-CN" sz="1800" dirty="0">
                <a:latin typeface="Liberation Sans"/>
              </a:rPr>
            </a:br>
            <a:r>
              <a:rPr lang="en-US" altLang="zh-CN" sz="1800" dirty="0">
                <a:latin typeface="Liberation Sans"/>
              </a:rPr>
              <a:t>Intermediate</a:t>
            </a:r>
            <a:r>
              <a:rPr lang="zh-CN" altLang="en-US" sz="1800" dirty="0">
                <a:latin typeface="Liberation Sans"/>
              </a:rPr>
              <a:t> </a:t>
            </a:r>
            <a:r>
              <a:rPr lang="en-US" altLang="zh-CN" sz="1800" dirty="0">
                <a:latin typeface="Liberation Sans"/>
              </a:rPr>
              <a:t>Accounting</a:t>
            </a:r>
            <a:r>
              <a:rPr lang="zh-CN" altLang="en-US" sz="1800" dirty="0">
                <a:latin typeface="Liberation Sans"/>
              </a:rPr>
              <a:t> </a:t>
            </a:r>
            <a:r>
              <a:rPr lang="en-US" altLang="zh-CN" sz="1800" dirty="0">
                <a:latin typeface="Liberation Sans"/>
              </a:rPr>
              <a:t>(</a:t>
            </a:r>
            <a:r>
              <a:rPr lang="en-US" altLang="zh-CN" sz="1800" dirty="0" err="1">
                <a:latin typeface="Liberation Sans"/>
              </a:rPr>
              <a:t>MAcc</a:t>
            </a:r>
            <a:r>
              <a:rPr lang="en-US" altLang="zh-CN" sz="1800" dirty="0">
                <a:latin typeface="Liberation Sans"/>
              </a:rPr>
              <a:t>)</a:t>
            </a:r>
            <a:br>
              <a:rPr lang="en-US" altLang="zh-CN" sz="1800" dirty="0">
                <a:latin typeface="Liberation Sans"/>
              </a:rPr>
            </a:br>
            <a:r>
              <a:rPr lang="en-US" altLang="zh-CN" sz="1800" dirty="0">
                <a:latin typeface="Liberation Sans"/>
              </a:rPr>
              <a:t>Accounting</a:t>
            </a:r>
            <a:r>
              <a:rPr lang="zh-CN" altLang="en-US" sz="1800" dirty="0">
                <a:latin typeface="Liberation Sans"/>
              </a:rPr>
              <a:t> </a:t>
            </a:r>
            <a:r>
              <a:rPr lang="en-US" altLang="zh-CN" sz="1800" dirty="0">
                <a:latin typeface="Liberation Sans"/>
              </a:rPr>
              <a:t>(</a:t>
            </a:r>
            <a:r>
              <a:rPr lang="en-US" altLang="zh-CN" sz="1800" dirty="0" err="1">
                <a:latin typeface="Liberation Sans"/>
              </a:rPr>
              <a:t>MAcc</a:t>
            </a:r>
            <a:r>
              <a:rPr lang="en-US" altLang="zh-CN" sz="1800" dirty="0">
                <a:latin typeface="Liberation Sans"/>
              </a:rPr>
              <a:t>)</a:t>
            </a:r>
            <a:br>
              <a:rPr lang="en-US" altLang="zh-CN" sz="1800" dirty="0">
                <a:latin typeface="Liberation Sans"/>
              </a:rPr>
            </a:br>
            <a:br>
              <a:rPr lang="en-US" altLang="zh-CN" sz="1800" dirty="0">
                <a:latin typeface="Liberation Sans"/>
              </a:rPr>
            </a:br>
            <a:r>
              <a:rPr lang="en-US" altLang="zh-CN" sz="1800" u="sng" dirty="0">
                <a:latin typeface="Liberation Sans"/>
              </a:rPr>
              <a:t>Nanyang</a:t>
            </a:r>
            <a:r>
              <a:rPr lang="zh-CN" altLang="en-US" sz="1800" u="sng" dirty="0">
                <a:latin typeface="Liberation Sans"/>
              </a:rPr>
              <a:t> </a:t>
            </a:r>
            <a:r>
              <a:rPr lang="en-US" altLang="zh-CN" sz="1800" u="sng" dirty="0">
                <a:latin typeface="Liberation Sans"/>
              </a:rPr>
              <a:t>Technological</a:t>
            </a:r>
            <a:r>
              <a:rPr lang="zh-CN" altLang="en-US" sz="1800" u="sng" dirty="0">
                <a:latin typeface="Liberation Sans"/>
              </a:rPr>
              <a:t> </a:t>
            </a:r>
            <a:r>
              <a:rPr lang="en-US" altLang="zh-CN" sz="1800" u="sng" dirty="0">
                <a:latin typeface="Liberation Sans"/>
              </a:rPr>
              <a:t>University,</a:t>
            </a:r>
            <a:r>
              <a:rPr lang="zh-CN" altLang="en-US" sz="1800" u="sng" dirty="0">
                <a:latin typeface="Liberation Sans"/>
              </a:rPr>
              <a:t> </a:t>
            </a:r>
            <a:r>
              <a:rPr lang="en-US" altLang="zh-CN" sz="1800" u="sng" dirty="0">
                <a:latin typeface="Liberation Sans"/>
              </a:rPr>
              <a:t>Singapore</a:t>
            </a:r>
            <a:br>
              <a:rPr lang="en-US" altLang="zh-CN" sz="1800" dirty="0">
                <a:latin typeface="Liberation Sans"/>
              </a:rPr>
            </a:br>
            <a:r>
              <a:rPr lang="en-US" altLang="zh-CN" sz="1800" dirty="0">
                <a:latin typeface="Liberation Sans"/>
              </a:rPr>
              <a:t>Accounting (BBA,</a:t>
            </a:r>
            <a:r>
              <a:rPr lang="zh-CN" altLang="en-US" sz="1800" dirty="0">
                <a:latin typeface="Liberation Sans"/>
              </a:rPr>
              <a:t> </a:t>
            </a:r>
            <a:r>
              <a:rPr lang="en-US" altLang="zh-CN" sz="1800" dirty="0">
                <a:latin typeface="Liberation Sans"/>
              </a:rPr>
              <a:t>Tutor)</a:t>
            </a:r>
            <a:endParaRPr lang="en-US" sz="1800" dirty="0">
              <a:latin typeface="Liberation Sans"/>
            </a:endParaRPr>
          </a:p>
        </p:txBody>
      </p:sp>
      <p:pic>
        <p:nvPicPr>
          <p:cNvPr id="5" name="Picture 4" descr="A person wearing a suit and tie&#10;&#10;Description automatically generated">
            <a:extLst>
              <a:ext uri="{FF2B5EF4-FFF2-40B4-BE49-F238E27FC236}">
                <a16:creationId xmlns:a16="http://schemas.microsoft.com/office/drawing/2014/main" id="{853AA846-821B-4C2E-BC0D-8FDE84908D13}"/>
              </a:ext>
            </a:extLst>
          </p:cNvPr>
          <p:cNvPicPr>
            <a:picLocks noChangeAspect="1"/>
          </p:cNvPicPr>
          <p:nvPr/>
        </p:nvPicPr>
        <p:blipFill rotWithShape="1">
          <a:blip r:embed="rId3">
            <a:extLst>
              <a:ext uri="{28A0092B-C50C-407E-A947-70E740481C1C}">
                <a14:useLocalDpi xmlns:a14="http://schemas.microsoft.com/office/drawing/2010/main" val="0"/>
              </a:ext>
            </a:extLst>
          </a:blip>
          <a:srcRect l="5302" r="10857"/>
          <a:stretch/>
        </p:blipFill>
        <p:spPr>
          <a:xfrm>
            <a:off x="0" y="1143000"/>
            <a:ext cx="3493008" cy="5143493"/>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 name="TextBox 2">
            <a:extLst>
              <a:ext uri="{FF2B5EF4-FFF2-40B4-BE49-F238E27FC236}">
                <a16:creationId xmlns:a16="http://schemas.microsoft.com/office/drawing/2014/main" id="{714E0A2B-D00A-CDF7-C1F6-7DA57918151C}"/>
              </a:ext>
            </a:extLst>
          </p:cNvPr>
          <p:cNvSpPr txBox="1"/>
          <p:nvPr/>
        </p:nvSpPr>
        <p:spPr>
          <a:xfrm>
            <a:off x="1988507" y="279119"/>
            <a:ext cx="4050794" cy="584775"/>
          </a:xfrm>
          <a:prstGeom prst="rect">
            <a:avLst/>
          </a:prstGeom>
          <a:noFill/>
        </p:spPr>
        <p:txBody>
          <a:bodyPr wrap="square" rtlCol="0">
            <a:spAutoFit/>
          </a:bodyPr>
          <a:lstStyle/>
          <a:p>
            <a:r>
              <a:rPr lang="en-US" sz="3200" b="1" dirty="0">
                <a:latin typeface="Liberation Sans" panose="020B0604020202020204"/>
              </a:rPr>
              <a:t>QIANG, Wei </a:t>
            </a:r>
            <a:r>
              <a:rPr lang="zh-CN" altLang="en-US" sz="3200" b="1" dirty="0">
                <a:latin typeface="Liberation Sans" panose="020B0604020202020204"/>
              </a:rPr>
              <a:t>墙 伟</a:t>
            </a:r>
            <a:endParaRPr lang="en-US" sz="3200" b="1" dirty="0">
              <a:latin typeface="Liberation Sans" panose="020B0604020202020204"/>
            </a:endParaRPr>
          </a:p>
        </p:txBody>
      </p:sp>
    </p:spTree>
    <p:extLst>
      <p:ext uri="{BB962C8B-B14F-4D97-AF65-F5344CB8AC3E}">
        <p14:creationId xmlns:p14="http://schemas.microsoft.com/office/powerpoint/2010/main" val="375650927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9" name="Rectangle 5"/>
          <p:cNvSpPr>
            <a:spLocks noChangeArrowheads="1"/>
          </p:cNvSpPr>
          <p:nvPr/>
        </p:nvSpPr>
        <p:spPr bwMode="auto">
          <a:xfrm>
            <a:off x="533400" y="137160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CC0000"/>
                </a:solidFill>
                <a:latin typeface="Liberation Sans" panose="020B0604020202020204"/>
              </a:rPr>
              <a:t>High Quality Standards</a:t>
            </a:r>
          </a:p>
        </p:txBody>
      </p:sp>
      <p:sp>
        <p:nvSpPr>
          <p:cNvPr id="221192" name="Rectangle 8"/>
          <p:cNvSpPr>
            <a:spLocks noChangeArrowheads="1"/>
          </p:cNvSpPr>
          <p:nvPr/>
        </p:nvSpPr>
        <p:spPr bwMode="auto">
          <a:xfrm>
            <a:off x="533400" y="1981200"/>
            <a:ext cx="7924800" cy="4136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35000"/>
              </a:spcBef>
            </a:pPr>
            <a:r>
              <a:rPr lang="en-US" altLang="en-US" sz="2200" dirty="0">
                <a:latin typeface="Liberation Sans" panose="020B0604020202020204"/>
              </a:rPr>
              <a:t>Globalization demands a single set of high-quality international accounting standards. Some elements:</a:t>
            </a:r>
          </a:p>
          <a:p>
            <a:pPr lvl="1">
              <a:lnSpc>
                <a:spcPct val="120000"/>
              </a:lnSpc>
              <a:spcBef>
                <a:spcPct val="35000"/>
              </a:spcBef>
              <a:buFontTx/>
              <a:buAutoNum type="arabicPeriod"/>
            </a:pPr>
            <a:r>
              <a:rPr lang="en-US" altLang="en-US" sz="2000" dirty="0">
                <a:latin typeface="Liberation Sans" panose="020B0604020202020204"/>
              </a:rPr>
              <a:t>Single set of high-quality accounting standards established by a single standard-setting body.</a:t>
            </a:r>
          </a:p>
          <a:p>
            <a:pPr lvl="1">
              <a:lnSpc>
                <a:spcPct val="120000"/>
              </a:lnSpc>
              <a:spcBef>
                <a:spcPct val="35000"/>
              </a:spcBef>
              <a:buFontTx/>
              <a:buAutoNum type="arabicPeriod"/>
            </a:pPr>
            <a:r>
              <a:rPr lang="en-US" altLang="en-US" sz="2000" dirty="0">
                <a:latin typeface="Liberation Sans" panose="020B0604020202020204"/>
              </a:rPr>
              <a:t>Consistency in application and interpretation.</a:t>
            </a:r>
          </a:p>
          <a:p>
            <a:pPr lvl="1">
              <a:lnSpc>
                <a:spcPct val="120000"/>
              </a:lnSpc>
              <a:spcBef>
                <a:spcPct val="35000"/>
              </a:spcBef>
              <a:buFontTx/>
              <a:buAutoNum type="arabicPeriod"/>
            </a:pPr>
            <a:r>
              <a:rPr lang="en-US" altLang="en-US" sz="2000" dirty="0">
                <a:latin typeface="Liberation Sans" panose="020B0604020202020204"/>
              </a:rPr>
              <a:t>Common disclosures.</a:t>
            </a:r>
          </a:p>
          <a:p>
            <a:pPr lvl="1">
              <a:lnSpc>
                <a:spcPct val="120000"/>
              </a:lnSpc>
              <a:spcBef>
                <a:spcPct val="35000"/>
              </a:spcBef>
              <a:buFontTx/>
              <a:buAutoNum type="arabicPeriod"/>
            </a:pPr>
            <a:r>
              <a:rPr lang="en-US" altLang="en-US" sz="2000" dirty="0">
                <a:latin typeface="Liberation Sans" panose="020B0604020202020204"/>
              </a:rPr>
              <a:t>Common high-quality auditing standards and practices.</a:t>
            </a:r>
          </a:p>
          <a:p>
            <a:pPr lvl="1">
              <a:lnSpc>
                <a:spcPct val="120000"/>
              </a:lnSpc>
              <a:spcBef>
                <a:spcPct val="35000"/>
              </a:spcBef>
              <a:buFontTx/>
              <a:buAutoNum type="arabicPeriod"/>
            </a:pPr>
            <a:r>
              <a:rPr lang="en-US" altLang="en-US" sz="2000" dirty="0">
                <a:latin typeface="Liberation Sans" panose="020B0604020202020204"/>
              </a:rPr>
              <a:t>Common approach to regulatory review and enforcement.</a:t>
            </a:r>
          </a:p>
          <a:p>
            <a:pPr lvl="1">
              <a:lnSpc>
                <a:spcPct val="120000"/>
              </a:lnSpc>
              <a:spcBef>
                <a:spcPct val="35000"/>
              </a:spcBef>
              <a:buFontTx/>
              <a:buAutoNum type="arabicPeriod"/>
            </a:pPr>
            <a:r>
              <a:rPr lang="en-US" altLang="en-US" sz="2000" dirty="0">
                <a:latin typeface="Liberation Sans" panose="020B0604020202020204"/>
              </a:rPr>
              <a:t>Education and training of market participants.</a:t>
            </a:r>
          </a:p>
        </p:txBody>
      </p:sp>
      <p:sp>
        <p:nvSpPr>
          <p:cNvPr id="221193" name="Text Box 9"/>
          <p:cNvSpPr txBox="1">
            <a:spLocks noChangeArrowheads="1"/>
          </p:cNvSpPr>
          <p:nvPr/>
        </p:nvSpPr>
        <p:spPr bwMode="auto">
          <a:xfrm>
            <a:off x="7315200" y="5943600"/>
            <a:ext cx="1371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a:latin typeface="Liberation Sans" panose="020B0604020202020204"/>
              </a:rPr>
              <a:t>(Continued)</a:t>
            </a: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1" name="Rectangle 10"/>
          <p:cNvSpPr txBox="1">
            <a:spLocks noChangeArrowheads="1"/>
          </p:cNvSpPr>
          <p:nvPr/>
        </p:nvSpPr>
        <p:spPr bwMode="auto">
          <a:xfrm>
            <a:off x="533400" y="381000"/>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192">
                                            <p:txEl>
                                              <p:pRg st="0" end="0"/>
                                            </p:txEl>
                                          </p:spTgt>
                                        </p:tgtEl>
                                        <p:attrNameLst>
                                          <p:attrName>style.visibility</p:attrName>
                                        </p:attrNameLst>
                                      </p:cBhvr>
                                      <p:to>
                                        <p:strVal val="visible"/>
                                      </p:to>
                                    </p:set>
                                    <p:animEffect transition="in" filter="wipe(left)">
                                      <p:cBhvr>
                                        <p:cTn id="7" dur="500"/>
                                        <p:tgtEl>
                                          <p:spTgt spid="2211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1192">
                                            <p:txEl>
                                              <p:pRg st="1" end="1"/>
                                            </p:txEl>
                                          </p:spTgt>
                                        </p:tgtEl>
                                        <p:attrNameLst>
                                          <p:attrName>style.visibility</p:attrName>
                                        </p:attrNameLst>
                                      </p:cBhvr>
                                      <p:to>
                                        <p:strVal val="visible"/>
                                      </p:to>
                                    </p:set>
                                    <p:animEffect transition="in" filter="wipe(left)">
                                      <p:cBhvr>
                                        <p:cTn id="12" dur="500"/>
                                        <p:tgtEl>
                                          <p:spTgt spid="2211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1192">
                                            <p:txEl>
                                              <p:pRg st="2" end="2"/>
                                            </p:txEl>
                                          </p:spTgt>
                                        </p:tgtEl>
                                        <p:attrNameLst>
                                          <p:attrName>style.visibility</p:attrName>
                                        </p:attrNameLst>
                                      </p:cBhvr>
                                      <p:to>
                                        <p:strVal val="visible"/>
                                      </p:to>
                                    </p:set>
                                    <p:animEffect transition="in" filter="wipe(left)">
                                      <p:cBhvr>
                                        <p:cTn id="17" dur="500"/>
                                        <p:tgtEl>
                                          <p:spTgt spid="22119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1192">
                                            <p:txEl>
                                              <p:pRg st="3" end="3"/>
                                            </p:txEl>
                                          </p:spTgt>
                                        </p:tgtEl>
                                        <p:attrNameLst>
                                          <p:attrName>style.visibility</p:attrName>
                                        </p:attrNameLst>
                                      </p:cBhvr>
                                      <p:to>
                                        <p:strVal val="visible"/>
                                      </p:to>
                                    </p:set>
                                    <p:animEffect transition="in" filter="wipe(left)">
                                      <p:cBhvr>
                                        <p:cTn id="22" dur="500"/>
                                        <p:tgtEl>
                                          <p:spTgt spid="22119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1192">
                                            <p:txEl>
                                              <p:pRg st="4" end="4"/>
                                            </p:txEl>
                                          </p:spTgt>
                                        </p:tgtEl>
                                        <p:attrNameLst>
                                          <p:attrName>style.visibility</p:attrName>
                                        </p:attrNameLst>
                                      </p:cBhvr>
                                      <p:to>
                                        <p:strVal val="visible"/>
                                      </p:to>
                                    </p:set>
                                    <p:animEffect transition="in" filter="wipe(left)">
                                      <p:cBhvr>
                                        <p:cTn id="27" dur="500"/>
                                        <p:tgtEl>
                                          <p:spTgt spid="22119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1192">
                                            <p:txEl>
                                              <p:pRg st="5" end="5"/>
                                            </p:txEl>
                                          </p:spTgt>
                                        </p:tgtEl>
                                        <p:attrNameLst>
                                          <p:attrName>style.visibility</p:attrName>
                                        </p:attrNameLst>
                                      </p:cBhvr>
                                      <p:to>
                                        <p:strVal val="visible"/>
                                      </p:to>
                                    </p:set>
                                    <p:animEffect transition="in" filter="wipe(left)">
                                      <p:cBhvr>
                                        <p:cTn id="32" dur="500"/>
                                        <p:tgtEl>
                                          <p:spTgt spid="22119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1192">
                                            <p:txEl>
                                              <p:pRg st="6" end="6"/>
                                            </p:txEl>
                                          </p:spTgt>
                                        </p:tgtEl>
                                        <p:attrNameLst>
                                          <p:attrName>style.visibility</p:attrName>
                                        </p:attrNameLst>
                                      </p:cBhvr>
                                      <p:to>
                                        <p:strVal val="visible"/>
                                      </p:to>
                                    </p:set>
                                    <p:animEffect transition="in" filter="wipe(left)">
                                      <p:cBhvr>
                                        <p:cTn id="37" dur="500"/>
                                        <p:tgtEl>
                                          <p:spTgt spid="221192">
                                            <p:txEl>
                                              <p:pRg st="6" end="6"/>
                                            </p:txEl>
                                          </p:spTgt>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21193"/>
                                        </p:tgtEl>
                                        <p:attrNameLst>
                                          <p:attrName>style.visibility</p:attrName>
                                        </p:attrNameLst>
                                      </p:cBhvr>
                                      <p:to>
                                        <p:strVal val="visible"/>
                                      </p:to>
                                    </p:set>
                                    <p:animEffect transition="in" filter="wipe(left)">
                                      <p:cBhvr>
                                        <p:cTn id="41" dur="500"/>
                                        <p:tgtEl>
                                          <p:spTgt spid="221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2" grpId="0" build="p" bldLvl="3"/>
      <p:bldP spid="22119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533400" y="137160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CC0000"/>
                </a:solidFill>
                <a:latin typeface="Liberation Sans" panose="020B0604020202020204"/>
              </a:rPr>
              <a:t>High Quality Standards</a:t>
            </a: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1</a:t>
            </a:r>
          </a:p>
        </p:txBody>
      </p:sp>
      <p:sp>
        <p:nvSpPr>
          <p:cNvPr id="11" name="Rectangle 10"/>
          <p:cNvSpPr txBox="1">
            <a:spLocks noChangeArrowheads="1"/>
          </p:cNvSpPr>
          <p:nvPr/>
        </p:nvSpPr>
        <p:spPr bwMode="auto">
          <a:xfrm>
            <a:off x="533400" y="381000"/>
            <a:ext cx="464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Global Markets</a:t>
            </a:r>
          </a:p>
        </p:txBody>
      </p:sp>
      <p:sp>
        <p:nvSpPr>
          <p:cNvPr id="12" name="Rectangle 5"/>
          <p:cNvSpPr>
            <a:spLocks noChangeArrowheads="1"/>
          </p:cNvSpPr>
          <p:nvPr/>
        </p:nvSpPr>
        <p:spPr bwMode="auto">
          <a:xfrm>
            <a:off x="533400" y="1981200"/>
            <a:ext cx="7924800" cy="871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35000"/>
              </a:spcBef>
            </a:pPr>
            <a:r>
              <a:rPr lang="en-US" altLang="en-US" sz="2200">
                <a:latin typeface="Liberation Sans" panose="020B0604020202020204"/>
              </a:rPr>
              <a:t>Globalization demands a single set of high-quality international accounting standards. Some elements:</a:t>
            </a:r>
            <a:endParaRPr lang="en-US" altLang="en-US" sz="2000">
              <a:latin typeface="Liberation Sans" panose="020B0604020202020204"/>
            </a:endParaRPr>
          </a:p>
        </p:txBody>
      </p:sp>
      <p:sp>
        <p:nvSpPr>
          <p:cNvPr id="13" name="Rectangle 5"/>
          <p:cNvSpPr>
            <a:spLocks noChangeArrowheads="1"/>
          </p:cNvSpPr>
          <p:nvPr/>
        </p:nvSpPr>
        <p:spPr bwMode="auto">
          <a:xfrm>
            <a:off x="533400" y="2888766"/>
            <a:ext cx="7924800" cy="167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lvl="1">
              <a:lnSpc>
                <a:spcPct val="120000"/>
              </a:lnSpc>
              <a:spcBef>
                <a:spcPct val="35000"/>
              </a:spcBef>
              <a:buFontTx/>
              <a:buAutoNum type="arabicPeriod" startAt="7"/>
            </a:pPr>
            <a:r>
              <a:rPr lang="en-US" altLang="en-US" sz="2000">
                <a:latin typeface="Liberation Sans" panose="020B0604020202020204"/>
              </a:rPr>
              <a:t>Common delivery systems (e.g., eXtensible Business Reporting Language—XBRL).</a:t>
            </a:r>
          </a:p>
          <a:p>
            <a:pPr lvl="1">
              <a:lnSpc>
                <a:spcPct val="120000"/>
              </a:lnSpc>
              <a:spcBef>
                <a:spcPct val="35000"/>
              </a:spcBef>
              <a:buFontTx/>
              <a:buAutoNum type="arabicPeriod" startAt="7"/>
            </a:pPr>
            <a:r>
              <a:rPr lang="en-US" altLang="en-US" sz="2000">
                <a:latin typeface="Liberation Sans" panose="020B0604020202020204"/>
              </a:rPr>
              <a:t>Common approach to corporate governance and legal frameworks around the world.</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bldLvl="3"/>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524000"/>
            <a:ext cx="8543926" cy="4689842"/>
          </a:xfrm>
        </p:spPr>
        <p:txBody>
          <a:bodyPr anchor="ctr">
            <a:noAutofit/>
          </a:bodyPr>
          <a:lstStyle/>
          <a:p>
            <a:pPr algn="ctr"/>
            <a:r>
              <a:rPr lang="en-US" sz="4000" b="1">
                <a:solidFill>
                  <a:schemeClr val="accent1"/>
                </a:solidFill>
                <a:latin typeface="Liberation Sans" panose="020B0604020202020204"/>
                <a:cs typeface="Times New Roman" panose="02020603050405020304" pitchFamily="18" charset="0"/>
              </a:rPr>
              <a:t>Identify the major policy-setting bodies and their role in the standard-setting process.</a:t>
            </a:r>
            <a:endParaRPr lang="en-CA" altLang="en-US" sz="4000" b="1">
              <a:latin typeface="Liberation Sans" panose="020B0604020202020204"/>
              <a:cs typeface="Times New Roman" panose="02020603050405020304" pitchFamily="18" charset="0"/>
            </a:endParaRPr>
          </a:p>
        </p:txBody>
      </p:sp>
      <p:sp>
        <p:nvSpPr>
          <p:cNvPr id="4" name="TextBox 3">
            <a:extLst>
              <a:ext uri="{FF2B5EF4-FFF2-40B4-BE49-F238E27FC236}">
                <a16:creationId xmlns:a16="http://schemas.microsoft.com/office/drawing/2014/main" id="{B68712FC-1F8E-2269-918F-D4C67823BE11}"/>
              </a:ext>
            </a:extLst>
          </p:cNvPr>
          <p:cNvSpPr txBox="1"/>
          <p:nvPr/>
        </p:nvSpPr>
        <p:spPr>
          <a:xfrm>
            <a:off x="76200" y="609600"/>
            <a:ext cx="4572000" cy="1077218"/>
          </a:xfrm>
          <a:prstGeom prst="rect">
            <a:avLst/>
          </a:prstGeom>
          <a:noFill/>
        </p:spPr>
        <p:txBody>
          <a:bodyPr wrap="square">
            <a:spAutoFit/>
          </a:bodyPr>
          <a:lstStyle/>
          <a:p>
            <a:r>
              <a:rPr lang="en-IN" sz="3200" b="1">
                <a:solidFill>
                  <a:srgbClr val="931B21"/>
                </a:solidFill>
                <a:latin typeface="Liberation Sans" panose="020B0604020202020204"/>
                <a:cs typeface="Times New Roman" panose="02020603050405020304" pitchFamily="18" charset="0"/>
              </a:rPr>
              <a:t>Learning Objective 2</a:t>
            </a:r>
            <a:br>
              <a:rPr lang="en-IN" sz="3200" b="1">
                <a:solidFill>
                  <a:srgbClr val="931B21"/>
                </a:solidFill>
                <a:latin typeface="Liberation Sans" panose="020B0604020202020204"/>
                <a:cs typeface="Times New Roman" panose="02020603050405020304" pitchFamily="18" charset="0"/>
              </a:rPr>
            </a:br>
            <a:endParaRPr lang="en-US" sz="3200"/>
          </a:p>
        </p:txBody>
      </p:sp>
    </p:spTree>
    <p:extLst>
      <p:ext uri="{BB962C8B-B14F-4D97-AF65-F5344CB8AC3E}">
        <p14:creationId xmlns:p14="http://schemas.microsoft.com/office/powerpoint/2010/main" val="3933887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Text Box 3"/>
          <p:cNvSpPr txBox="1">
            <a:spLocks noChangeArrowheads="1"/>
          </p:cNvSpPr>
          <p:nvPr/>
        </p:nvSpPr>
        <p:spPr bwMode="auto">
          <a:xfrm>
            <a:off x="533400" y="1533836"/>
            <a:ext cx="8229600" cy="44126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48590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ts val="1200"/>
              </a:spcBef>
              <a:buSzPct val="75000"/>
            </a:pPr>
            <a:r>
              <a:rPr lang="en-US" altLang="en-US" sz="2500" b="1">
                <a:latin typeface="Liberation Sans" panose="020B0604020202020204"/>
              </a:rPr>
              <a:t>Main international standard-setting organization:</a:t>
            </a:r>
          </a:p>
          <a:p>
            <a:pPr lvl="1">
              <a:lnSpc>
                <a:spcPct val="120000"/>
              </a:lnSpc>
              <a:spcBef>
                <a:spcPts val="1200"/>
              </a:spcBef>
              <a:buClr>
                <a:srgbClr val="CC0000"/>
              </a:buClr>
              <a:buSzPct val="80000"/>
              <a:buFont typeface="Arial" panose="020B0604020202020204" pitchFamily="34" charset="0"/>
              <a:buChar char="►"/>
            </a:pPr>
            <a:r>
              <a:rPr lang="en-US" altLang="en-US" sz="2200" b="1">
                <a:latin typeface="Liberation Sans" panose="020B0604020202020204"/>
              </a:rPr>
              <a:t>International Accounting Standards Board (IASB)</a:t>
            </a:r>
          </a:p>
          <a:p>
            <a:pPr lvl="2">
              <a:lnSpc>
                <a:spcPct val="120000"/>
              </a:lnSpc>
              <a:spcBef>
                <a:spcPts val="1200"/>
              </a:spcBef>
              <a:buClr>
                <a:srgbClr val="CC0000"/>
              </a:buClr>
              <a:buSzPct val="80000"/>
              <a:buFont typeface="Arial" panose="020B0604020202020204" pitchFamily="34" charset="0"/>
              <a:buChar char="●"/>
            </a:pPr>
            <a:r>
              <a:rPr lang="en-US" altLang="en-US" sz="2100">
                <a:latin typeface="Liberation Sans" panose="020B0604020202020204"/>
              </a:rPr>
              <a:t>Issues</a:t>
            </a:r>
            <a:r>
              <a:rPr lang="en-US" altLang="en-US" sz="2100">
                <a:solidFill>
                  <a:schemeClr val="accent6">
                    <a:lumMod val="50000"/>
                  </a:schemeClr>
                </a:solidFill>
                <a:latin typeface="Liberation Sans" panose="020B0604020202020204"/>
              </a:rPr>
              <a:t> </a:t>
            </a:r>
            <a:r>
              <a:rPr lang="en-US" altLang="en-US" sz="2100" b="1">
                <a:solidFill>
                  <a:schemeClr val="tx2">
                    <a:lumMod val="75000"/>
                  </a:schemeClr>
                </a:solidFill>
                <a:latin typeface="Liberation Sans" panose="020B0604020202020204"/>
              </a:rPr>
              <a:t>International Financial Reporting Standards (IFRS)</a:t>
            </a:r>
            <a:r>
              <a:rPr lang="en-US" altLang="en-US" sz="2100">
                <a:latin typeface="Liberation Sans" panose="020B0604020202020204"/>
              </a:rPr>
              <a:t>.</a:t>
            </a:r>
          </a:p>
          <a:p>
            <a:pPr lvl="2">
              <a:lnSpc>
                <a:spcPct val="120000"/>
              </a:lnSpc>
              <a:spcBef>
                <a:spcPts val="1200"/>
              </a:spcBef>
              <a:buClr>
                <a:srgbClr val="CC0000"/>
              </a:buClr>
              <a:buSzPct val="80000"/>
              <a:buFont typeface="Arial" panose="020B0604020202020204" pitchFamily="34" charset="0"/>
              <a:buChar char="●"/>
            </a:pPr>
            <a:r>
              <a:rPr lang="en-US" altLang="en-US" sz="2100">
                <a:latin typeface="Liberation Sans" panose="020B0604020202020204"/>
              </a:rPr>
              <a:t>Standards used on most foreign exchanges. </a:t>
            </a:r>
          </a:p>
          <a:p>
            <a:pPr lvl="2">
              <a:lnSpc>
                <a:spcPct val="120000"/>
              </a:lnSpc>
              <a:spcBef>
                <a:spcPts val="1200"/>
              </a:spcBef>
              <a:buClr>
                <a:srgbClr val="CC0000"/>
              </a:buClr>
              <a:buSzPct val="80000"/>
              <a:buFont typeface="Arial" panose="020B0604020202020204" pitchFamily="34" charset="0"/>
              <a:buChar char="●"/>
            </a:pPr>
            <a:r>
              <a:rPr lang="en-US" altLang="en-US" sz="2100">
                <a:latin typeface="Liberation Sans" panose="020B0604020202020204"/>
              </a:rPr>
              <a:t>IFRS used in over 149 countries.</a:t>
            </a:r>
          </a:p>
          <a:p>
            <a:pPr lvl="2">
              <a:lnSpc>
                <a:spcPct val="120000"/>
              </a:lnSpc>
              <a:spcBef>
                <a:spcPts val="1200"/>
              </a:spcBef>
              <a:buClr>
                <a:srgbClr val="CC0000"/>
              </a:buClr>
              <a:buSzPct val="80000"/>
              <a:buFont typeface="Arial" panose="020B0604020202020204" pitchFamily="34" charset="0"/>
              <a:buChar char="●"/>
            </a:pPr>
            <a:r>
              <a:rPr lang="en-US" sz="2100">
                <a:latin typeface="Liberation Sans" panose="020B0604020202020204"/>
              </a:rPr>
              <a:t>Two organizations that have a role in international standard-setting are the </a:t>
            </a:r>
            <a:r>
              <a:rPr lang="en-US" sz="2100" b="1">
                <a:latin typeface="Liberation Sans" panose="020B0604020202020204"/>
              </a:rPr>
              <a:t>International Organization of Securities Commissions </a:t>
            </a:r>
            <a:r>
              <a:rPr lang="en-US" sz="2100">
                <a:latin typeface="Liberation Sans" panose="020B0604020202020204"/>
              </a:rPr>
              <a:t>(IOSCO) and the IASB.</a:t>
            </a:r>
            <a:endParaRPr lang="en-US" altLang="en-US" sz="2100">
              <a:latin typeface="Liberation Sans" panose="020B0604020202020204"/>
            </a:endParaRPr>
          </a:p>
        </p:txBody>
      </p:sp>
      <p:sp>
        <p:nvSpPr>
          <p:cNvPr id="165895" name="Rectangle 7"/>
          <p:cNvSpPr>
            <a:spLocks noGrp="1" noChangeArrowheads="1"/>
          </p:cNvSpPr>
          <p:nvPr>
            <p:ph type="title" idx="4294967295"/>
          </p:nvPr>
        </p:nvSpPr>
        <p:spPr bwMode="auto">
          <a:xfrm>
            <a:off x="457200" y="567430"/>
            <a:ext cx="6781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noAutofit/>
          </a:bodyPr>
          <a:lstStyle/>
          <a:p>
            <a:r>
              <a:rPr lang="en-US" altLang="en-US" sz="3200" b="1" kern="1200">
                <a:solidFill>
                  <a:schemeClr val="tx1"/>
                </a:solidFill>
                <a:effectLst/>
                <a:latin typeface="Liberation Sans" panose="020B0604020202020204"/>
                <a:ea typeface="+mn-ea"/>
                <a:cs typeface="+mn-cs"/>
              </a:rPr>
              <a:t>Standard-Setting Organizations</a:t>
            </a: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wipe(left)">
                                      <p:cBhvr>
                                        <p:cTn id="7" dur="500"/>
                                        <p:tgtEl>
                                          <p:spTgt spid="165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5891">
                                            <p:txEl>
                                              <p:pRg st="1" end="1"/>
                                            </p:txEl>
                                          </p:spTgt>
                                        </p:tgtEl>
                                        <p:attrNameLst>
                                          <p:attrName>style.visibility</p:attrName>
                                        </p:attrNameLst>
                                      </p:cBhvr>
                                      <p:to>
                                        <p:strVal val="visible"/>
                                      </p:to>
                                    </p:set>
                                    <p:animEffect transition="in" filter="wipe(left)">
                                      <p:cBhvr>
                                        <p:cTn id="12" dur="500"/>
                                        <p:tgtEl>
                                          <p:spTgt spid="165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Effect transition="in" filter="wipe(left)">
                                      <p:cBhvr>
                                        <p:cTn id="17" dur="500"/>
                                        <p:tgtEl>
                                          <p:spTgt spid="1658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5891">
                                            <p:txEl>
                                              <p:pRg st="3" end="3"/>
                                            </p:txEl>
                                          </p:spTgt>
                                        </p:tgtEl>
                                        <p:attrNameLst>
                                          <p:attrName>style.visibility</p:attrName>
                                        </p:attrNameLst>
                                      </p:cBhvr>
                                      <p:to>
                                        <p:strVal val="visible"/>
                                      </p:to>
                                    </p:set>
                                    <p:animEffect transition="in" filter="wipe(left)">
                                      <p:cBhvr>
                                        <p:cTn id="22" dur="500"/>
                                        <p:tgtEl>
                                          <p:spTgt spid="1658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5891">
                                            <p:txEl>
                                              <p:pRg st="4" end="4"/>
                                            </p:txEl>
                                          </p:spTgt>
                                        </p:tgtEl>
                                        <p:attrNameLst>
                                          <p:attrName>style.visibility</p:attrName>
                                        </p:attrNameLst>
                                      </p:cBhvr>
                                      <p:to>
                                        <p:strVal val="visible"/>
                                      </p:to>
                                    </p:set>
                                    <p:animEffect transition="in" filter="wipe(left)">
                                      <p:cBhvr>
                                        <p:cTn id="27" dur="500"/>
                                        <p:tgtEl>
                                          <p:spTgt spid="1658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5891">
                                            <p:txEl>
                                              <p:pRg st="5" end="5"/>
                                            </p:txEl>
                                          </p:spTgt>
                                        </p:tgtEl>
                                        <p:attrNameLst>
                                          <p:attrName>style.visibility</p:attrName>
                                        </p:attrNameLst>
                                      </p:cBhvr>
                                      <p:to>
                                        <p:strVal val="visible"/>
                                      </p:to>
                                    </p:set>
                                    <p:animEffect transition="in" filter="wipe(left)">
                                      <p:cBhvr>
                                        <p:cTn id="32" dur="500"/>
                                        <p:tgtEl>
                                          <p:spTgt spid="1658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bldLvl="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3" name="Rectangle 5"/>
          <p:cNvSpPr>
            <a:spLocks noChangeArrowheads="1"/>
          </p:cNvSpPr>
          <p:nvPr/>
        </p:nvSpPr>
        <p:spPr bwMode="auto">
          <a:xfrm>
            <a:off x="533400" y="1371600"/>
            <a:ext cx="81534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a:solidFill>
                  <a:srgbClr val="CC0000"/>
                </a:solidFill>
                <a:latin typeface="Liberation Sans" panose="020B0604020202020204"/>
              </a:rPr>
              <a:t>International Organization of Securities Commissions (IOSCO)</a:t>
            </a:r>
          </a:p>
        </p:txBody>
      </p:sp>
      <p:sp>
        <p:nvSpPr>
          <p:cNvPr id="227334" name="Rectangle 6"/>
          <p:cNvSpPr>
            <a:spLocks noChangeArrowheads="1"/>
          </p:cNvSpPr>
          <p:nvPr/>
        </p:nvSpPr>
        <p:spPr bwMode="auto">
          <a:xfrm>
            <a:off x="838200" y="2438400"/>
            <a:ext cx="7620000" cy="283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ts val="1200"/>
              </a:spcBef>
              <a:buClr>
                <a:srgbClr val="CC0000"/>
              </a:buClr>
              <a:buSzPct val="85000"/>
              <a:buFont typeface="Arial" panose="020B0604020202020204" pitchFamily="34" charset="0"/>
              <a:buChar char="►"/>
            </a:pPr>
            <a:r>
              <a:rPr lang="en-US" altLang="en-US" sz="2200">
                <a:latin typeface="Liberation Sans" panose="020B0604020202020204"/>
              </a:rPr>
              <a:t>Does not set accounting standards.</a:t>
            </a:r>
          </a:p>
          <a:p>
            <a:pPr>
              <a:lnSpc>
                <a:spcPct val="120000"/>
              </a:lnSpc>
              <a:spcBef>
                <a:spcPts val="1200"/>
              </a:spcBef>
              <a:buClr>
                <a:srgbClr val="CC0000"/>
              </a:buClr>
              <a:buSzPct val="85000"/>
              <a:buFont typeface="Arial" panose="020B0604020202020204" pitchFamily="34" charset="0"/>
              <a:buChar char="►"/>
            </a:pPr>
            <a:r>
              <a:rPr lang="en-US" altLang="en-US" sz="2200">
                <a:latin typeface="Liberation Sans" panose="020B0604020202020204"/>
              </a:rPr>
              <a:t>Dedicated to ensuring that global markets can operate in an efficient and effective basis.</a:t>
            </a:r>
          </a:p>
          <a:p>
            <a:pPr>
              <a:lnSpc>
                <a:spcPct val="120000"/>
              </a:lnSpc>
              <a:spcBef>
                <a:spcPts val="1200"/>
              </a:spcBef>
              <a:buClr>
                <a:srgbClr val="CC0000"/>
              </a:buClr>
              <a:buSzPct val="85000"/>
              <a:buFont typeface="Arial" panose="020B0604020202020204" pitchFamily="34" charset="0"/>
              <a:buChar char="►"/>
            </a:pPr>
            <a:r>
              <a:rPr lang="en-US" sz="2200">
                <a:latin typeface="Liberation Sans" panose="020B0604020202020204"/>
              </a:rPr>
              <a:t>Supports the use of IFRS as the single set of international standards in cross-border offerings and listings.</a:t>
            </a:r>
            <a:endParaRPr lang="en-US" altLang="en-US" sz="2200">
              <a:latin typeface="Liberation Sans" panose="020B0604020202020204"/>
            </a:endParaRPr>
          </a:p>
        </p:txBody>
      </p:sp>
      <p:sp>
        <p:nvSpPr>
          <p:cNvPr id="227336" name="Rectangle 8"/>
          <p:cNvSpPr>
            <a:spLocks noChangeArrowheads="1"/>
          </p:cNvSpPr>
          <p:nvPr/>
        </p:nvSpPr>
        <p:spPr bwMode="auto">
          <a:xfrm>
            <a:off x="1191105" y="5622925"/>
            <a:ext cx="27606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latin typeface="Liberation Sans" panose="020B0604020202020204"/>
                <a:hlinkClick r:id="rId3"/>
              </a:rPr>
              <a:t>http://www.iosco.org/</a:t>
            </a:r>
            <a:endParaRPr lang="en-US" altLang="en-US" sz="2000" b="1">
              <a:latin typeface="Liberation Sans" panose="020B0604020202020204"/>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
        <p:nvSpPr>
          <p:cNvPr id="12" name="Rectangle 7"/>
          <p:cNvSpPr txBox="1">
            <a:spLocks noChangeArrowheads="1"/>
          </p:cNvSpPr>
          <p:nvPr/>
        </p:nvSpPr>
        <p:spPr bwMode="auto">
          <a:xfrm>
            <a:off x="533400" y="381000"/>
            <a:ext cx="7924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Standard-Setting Organizations</a:t>
            </a:r>
          </a:p>
        </p:txBody>
      </p:sp>
      <p:pic>
        <p:nvPicPr>
          <p:cNvPr id="2" name="Picture 1"/>
          <p:cNvPicPr>
            <a:picLocks noChangeAspect="1"/>
          </p:cNvPicPr>
          <p:nvPr/>
        </p:nvPicPr>
        <p:blipFill>
          <a:blip r:embed="rId4"/>
          <a:stretch>
            <a:fillRect/>
          </a:stretch>
        </p:blipFill>
        <p:spPr>
          <a:xfrm>
            <a:off x="4114800" y="5319943"/>
            <a:ext cx="3788328" cy="1066828"/>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7334">
                                            <p:txEl>
                                              <p:pRg st="0" end="0"/>
                                            </p:txEl>
                                          </p:spTgt>
                                        </p:tgtEl>
                                        <p:attrNameLst>
                                          <p:attrName>style.visibility</p:attrName>
                                        </p:attrNameLst>
                                      </p:cBhvr>
                                      <p:to>
                                        <p:strVal val="visible"/>
                                      </p:to>
                                    </p:set>
                                    <p:animEffect transition="in" filter="wipe(left)">
                                      <p:cBhvr>
                                        <p:cTn id="7" dur="500"/>
                                        <p:tgtEl>
                                          <p:spTgt spid="2273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7334">
                                            <p:txEl>
                                              <p:pRg st="1" end="1"/>
                                            </p:txEl>
                                          </p:spTgt>
                                        </p:tgtEl>
                                        <p:attrNameLst>
                                          <p:attrName>style.visibility</p:attrName>
                                        </p:attrNameLst>
                                      </p:cBhvr>
                                      <p:to>
                                        <p:strVal val="visible"/>
                                      </p:to>
                                    </p:set>
                                    <p:animEffect transition="in" filter="wipe(left)">
                                      <p:cBhvr>
                                        <p:cTn id="12" dur="500"/>
                                        <p:tgtEl>
                                          <p:spTgt spid="22733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7334">
                                            <p:txEl>
                                              <p:pRg st="2" end="2"/>
                                            </p:txEl>
                                          </p:spTgt>
                                        </p:tgtEl>
                                        <p:attrNameLst>
                                          <p:attrName>style.visibility</p:attrName>
                                        </p:attrNameLst>
                                      </p:cBhvr>
                                      <p:to>
                                        <p:strVal val="visible"/>
                                      </p:to>
                                    </p:set>
                                    <p:animEffect transition="in" filter="wipe(left)">
                                      <p:cBhvr>
                                        <p:cTn id="17" dur="500"/>
                                        <p:tgtEl>
                                          <p:spTgt spid="2273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4" grpId="0" build="p" bldLvl="3"/>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6" name="Rectangle 4"/>
          <p:cNvSpPr>
            <a:spLocks noChangeArrowheads="1"/>
          </p:cNvSpPr>
          <p:nvPr/>
        </p:nvSpPr>
        <p:spPr bwMode="auto">
          <a:xfrm>
            <a:off x="530469" y="1205401"/>
            <a:ext cx="845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2800" b="1">
                <a:solidFill>
                  <a:srgbClr val="CC0000"/>
                </a:solidFill>
                <a:latin typeface="Liberation Sans" panose="020B0604020202020204"/>
              </a:rPr>
              <a:t>International Accounting Standards Board (IASB)</a:t>
            </a:r>
          </a:p>
        </p:txBody>
      </p:sp>
      <p:sp>
        <p:nvSpPr>
          <p:cNvPr id="228357" name="Rectangle 5"/>
          <p:cNvSpPr>
            <a:spLocks noChangeArrowheads="1"/>
          </p:cNvSpPr>
          <p:nvPr/>
        </p:nvSpPr>
        <p:spPr bwMode="auto">
          <a:xfrm>
            <a:off x="607072" y="2209800"/>
            <a:ext cx="7848600" cy="280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ct val="50000"/>
              </a:spcBef>
              <a:buClr>
                <a:srgbClr val="800000"/>
              </a:buClr>
              <a:buFont typeface="Wingdings" pitchFamily="2" charset="2"/>
              <a:buNone/>
            </a:pPr>
            <a:r>
              <a:rPr lang="en-US" altLang="en-US">
                <a:latin typeface="Liberation Sans" panose="020B0604020202020204"/>
              </a:rPr>
              <a:t>Composed of four organizations—</a:t>
            </a:r>
          </a:p>
          <a:p>
            <a:pPr marL="688975">
              <a:lnSpc>
                <a:spcPct val="120000"/>
              </a:lnSpc>
              <a:spcBef>
                <a:spcPct val="50000"/>
              </a:spcBef>
              <a:buClr>
                <a:srgbClr val="CC0000"/>
              </a:buClr>
              <a:buSzPct val="85000"/>
              <a:buFont typeface="Arial" panose="020B0604020202020204" pitchFamily="34" charset="0"/>
              <a:buChar char="►"/>
            </a:pPr>
            <a:r>
              <a:rPr lang="en-US" altLang="en-US" sz="2200">
                <a:latin typeface="Liberation Sans" panose="020B0604020202020204"/>
              </a:rPr>
              <a:t>IFRS Foundation</a:t>
            </a:r>
          </a:p>
          <a:p>
            <a:pPr marL="688975">
              <a:lnSpc>
                <a:spcPct val="120000"/>
              </a:lnSpc>
              <a:spcBef>
                <a:spcPct val="50000"/>
              </a:spcBef>
              <a:buClr>
                <a:srgbClr val="CC0000"/>
              </a:buClr>
              <a:buSzPct val="85000"/>
              <a:buFont typeface="Arial" panose="020B0604020202020204" pitchFamily="34" charset="0"/>
              <a:buChar char="►"/>
            </a:pPr>
            <a:r>
              <a:rPr lang="en-US" altLang="en-US" sz="2200">
                <a:latin typeface="Liberation Sans" panose="020B0604020202020204"/>
              </a:rPr>
              <a:t>International Accounting Standards Board (IASB) </a:t>
            </a:r>
          </a:p>
          <a:p>
            <a:pPr marL="688975">
              <a:lnSpc>
                <a:spcPct val="120000"/>
              </a:lnSpc>
              <a:spcBef>
                <a:spcPct val="50000"/>
              </a:spcBef>
              <a:buClr>
                <a:srgbClr val="CC0000"/>
              </a:buClr>
              <a:buSzPct val="85000"/>
              <a:buFont typeface="Arial" panose="020B0604020202020204" pitchFamily="34" charset="0"/>
              <a:buChar char="►"/>
            </a:pPr>
            <a:r>
              <a:rPr lang="en-US" altLang="en-US" sz="2200">
                <a:latin typeface="Liberation Sans" panose="020B0604020202020204"/>
              </a:rPr>
              <a:t>IFRS Advisory Council</a:t>
            </a:r>
          </a:p>
          <a:p>
            <a:pPr marL="688975">
              <a:lnSpc>
                <a:spcPct val="120000"/>
              </a:lnSpc>
              <a:spcBef>
                <a:spcPct val="50000"/>
              </a:spcBef>
              <a:buClr>
                <a:srgbClr val="CC0000"/>
              </a:buClr>
              <a:buSzPct val="85000"/>
              <a:buFont typeface="Arial" panose="020B0604020202020204" pitchFamily="34" charset="0"/>
              <a:buChar char="►"/>
            </a:pPr>
            <a:r>
              <a:rPr lang="en-US" altLang="en-US" sz="2200">
                <a:latin typeface="Liberation Sans" panose="020B0604020202020204"/>
              </a:rPr>
              <a:t>IFRS Interpretations Committee</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
        <p:nvSpPr>
          <p:cNvPr id="7" name="Rectangle 7"/>
          <p:cNvSpPr txBox="1">
            <a:spLocks noChangeArrowheads="1"/>
          </p:cNvSpPr>
          <p:nvPr/>
        </p:nvSpPr>
        <p:spPr bwMode="auto">
          <a:xfrm>
            <a:off x="533400" y="381000"/>
            <a:ext cx="7924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Standard-Setting Organizations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57">
                                            <p:txEl>
                                              <p:pRg st="0" end="0"/>
                                            </p:txEl>
                                          </p:spTgt>
                                        </p:tgtEl>
                                        <p:attrNameLst>
                                          <p:attrName>style.visibility</p:attrName>
                                        </p:attrNameLst>
                                      </p:cBhvr>
                                      <p:to>
                                        <p:strVal val="visible"/>
                                      </p:to>
                                    </p:set>
                                    <p:animEffect transition="in" filter="wipe(left)">
                                      <p:cBhvr>
                                        <p:cTn id="7" dur="500"/>
                                        <p:tgtEl>
                                          <p:spTgt spid="2283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8357">
                                            <p:txEl>
                                              <p:pRg st="1" end="1"/>
                                            </p:txEl>
                                          </p:spTgt>
                                        </p:tgtEl>
                                        <p:attrNameLst>
                                          <p:attrName>style.visibility</p:attrName>
                                        </p:attrNameLst>
                                      </p:cBhvr>
                                      <p:to>
                                        <p:strVal val="visible"/>
                                      </p:to>
                                    </p:set>
                                    <p:animEffect transition="in" filter="wipe(left)">
                                      <p:cBhvr>
                                        <p:cTn id="12" dur="500"/>
                                        <p:tgtEl>
                                          <p:spTgt spid="22835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8357">
                                            <p:txEl>
                                              <p:pRg st="2" end="2"/>
                                            </p:txEl>
                                          </p:spTgt>
                                        </p:tgtEl>
                                        <p:attrNameLst>
                                          <p:attrName>style.visibility</p:attrName>
                                        </p:attrNameLst>
                                      </p:cBhvr>
                                      <p:to>
                                        <p:strVal val="visible"/>
                                      </p:to>
                                    </p:set>
                                    <p:animEffect transition="in" filter="wipe(left)">
                                      <p:cBhvr>
                                        <p:cTn id="17" dur="500"/>
                                        <p:tgtEl>
                                          <p:spTgt spid="22835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8357">
                                            <p:txEl>
                                              <p:pRg st="3" end="3"/>
                                            </p:txEl>
                                          </p:spTgt>
                                        </p:tgtEl>
                                        <p:attrNameLst>
                                          <p:attrName>style.visibility</p:attrName>
                                        </p:attrNameLst>
                                      </p:cBhvr>
                                      <p:to>
                                        <p:strVal val="visible"/>
                                      </p:to>
                                    </p:set>
                                    <p:animEffect transition="in" filter="wipe(left)">
                                      <p:cBhvr>
                                        <p:cTn id="22" dur="500"/>
                                        <p:tgtEl>
                                          <p:spTgt spid="22835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8357">
                                            <p:txEl>
                                              <p:pRg st="4" end="4"/>
                                            </p:txEl>
                                          </p:spTgt>
                                        </p:tgtEl>
                                        <p:attrNameLst>
                                          <p:attrName>style.visibility</p:attrName>
                                        </p:attrNameLst>
                                      </p:cBhvr>
                                      <p:to>
                                        <p:strVal val="visible"/>
                                      </p:to>
                                    </p:set>
                                    <p:animEffect transition="in" filter="wipe(left)">
                                      <p:cBhvr>
                                        <p:cTn id="27" dur="500"/>
                                        <p:tgtEl>
                                          <p:spTgt spid="22835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7"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8209" y="1382926"/>
            <a:ext cx="8347582" cy="4092146"/>
          </a:xfrm>
          <a:prstGeom prst="rect">
            <a:avLst/>
          </a:prstGeom>
        </p:spPr>
      </p:pic>
      <p:sp>
        <p:nvSpPr>
          <p:cNvPr id="229383" name="Rectangle 7"/>
          <p:cNvSpPr>
            <a:spLocks noChangeArrowheads="1"/>
          </p:cNvSpPr>
          <p:nvPr/>
        </p:nvSpPr>
        <p:spPr bwMode="auto">
          <a:xfrm>
            <a:off x="320748" y="5528928"/>
            <a:ext cx="32766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087E8A"/>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200" b="1">
                <a:solidFill>
                  <a:srgbClr val="006666"/>
                </a:solidFill>
                <a:latin typeface="Liberation Sans" panose="020B0604020202020204"/>
              </a:rPr>
              <a:t>ILLUSTRATION 1.4</a:t>
            </a:r>
          </a:p>
          <a:p>
            <a:pPr algn="l"/>
            <a:r>
              <a:rPr lang="en-US" altLang="en-US" sz="1200">
                <a:solidFill>
                  <a:srgbClr val="000000"/>
                </a:solidFill>
                <a:latin typeface="Liberation Sans" panose="020B0604020202020204"/>
              </a:rPr>
              <a:t>International Standard-Setting Structure</a:t>
            </a:r>
          </a:p>
        </p:txBody>
      </p:sp>
      <p:sp>
        <p:nvSpPr>
          <p:cNvPr id="7" name="Rectangle 7"/>
          <p:cNvSpPr>
            <a:spLocks noGrp="1" noChangeArrowheads="1"/>
          </p:cNvSpPr>
          <p:nvPr>
            <p:ph type="title" idx="4294967295"/>
          </p:nvPr>
        </p:nvSpPr>
        <p:spPr bwMode="auto">
          <a:xfrm>
            <a:off x="533400" y="381000"/>
            <a:ext cx="8610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normAutofit fontScale="90000"/>
          </a:bodyPr>
          <a:lstStyle/>
          <a:p>
            <a:r>
              <a:rPr lang="en-US" altLang="en-US" sz="3200" b="1" kern="1200">
                <a:solidFill>
                  <a:srgbClr val="FF0000"/>
                </a:solidFill>
                <a:effectLst/>
                <a:latin typeface="Liberation Sans" panose="020B0604020202020204"/>
                <a:ea typeface="+mn-ea"/>
                <a:cs typeface="+mn-cs"/>
              </a:rPr>
              <a:t>International Accounting Standards Board</a:t>
            </a: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83B91D-6A67-47FE-8B0C-79C79FB48D6A}"/>
              </a:ext>
            </a:extLst>
          </p:cNvPr>
          <p:cNvSpPr txBox="1"/>
          <p:nvPr>
            <p:custDataLst>
              <p:tags r:id="rId2"/>
            </p:custDataLst>
          </p:nvPr>
        </p:nvSpPr>
        <p:spPr>
          <a:xfrm>
            <a:off x="914400" y="1295400"/>
            <a:ext cx="7315200" cy="878831"/>
          </a:xfrm>
          <a:prstGeom prst="rect">
            <a:avLst/>
          </a:prstGeom>
          <a:noFill/>
        </p:spPr>
        <p:txBody>
          <a:bodyPr vert="horz" wrap="square"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IFRS stands for:</a:t>
            </a:r>
          </a:p>
        </p:txBody>
      </p:sp>
      <p:sp>
        <p:nvSpPr>
          <p:cNvPr id="6" name="TextBox 5">
            <a:extLst>
              <a:ext uri="{FF2B5EF4-FFF2-40B4-BE49-F238E27FC236}">
                <a16:creationId xmlns:a16="http://schemas.microsoft.com/office/drawing/2014/main" id="{C9733D69-2155-49B7-981C-802BEBAB396E}"/>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International Federation of Reporting Services.</a:t>
            </a:r>
          </a:p>
        </p:txBody>
      </p:sp>
      <p:sp>
        <p:nvSpPr>
          <p:cNvPr id="7" name="TextBox 6">
            <a:extLst>
              <a:ext uri="{FF2B5EF4-FFF2-40B4-BE49-F238E27FC236}">
                <a16:creationId xmlns:a16="http://schemas.microsoft.com/office/drawing/2014/main" id="{9008D94B-1523-434B-A8B3-D671DFA23E6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Independent Financial Reporting Standards.</a:t>
            </a:r>
          </a:p>
        </p:txBody>
      </p:sp>
      <p:sp>
        <p:nvSpPr>
          <p:cNvPr id="8" name="TextBox 7">
            <a:extLst>
              <a:ext uri="{FF2B5EF4-FFF2-40B4-BE49-F238E27FC236}">
                <a16:creationId xmlns:a16="http://schemas.microsoft.com/office/drawing/2014/main" id="{1C12AA0A-D717-4F14-8C13-4ABFA2872E24}"/>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International Financial Reporting Standards.</a:t>
            </a:r>
          </a:p>
        </p:txBody>
      </p:sp>
      <p:sp>
        <p:nvSpPr>
          <p:cNvPr id="9" name="TextBox 8">
            <a:extLst>
              <a:ext uri="{FF2B5EF4-FFF2-40B4-BE49-F238E27FC236}">
                <a16:creationId xmlns:a16="http://schemas.microsoft.com/office/drawing/2014/main" id="{8F4BD500-B8A9-485B-AC90-6F4875693F71}"/>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Integrated Financial Reporting Services.</a:t>
            </a:r>
          </a:p>
        </p:txBody>
      </p:sp>
      <p:sp>
        <p:nvSpPr>
          <p:cNvPr id="10" name="Oval 9">
            <a:extLst>
              <a:ext uri="{FF2B5EF4-FFF2-40B4-BE49-F238E27FC236}">
                <a16:creationId xmlns:a16="http://schemas.microsoft.com/office/drawing/2014/main" id="{2AADF8D8-F32D-497D-9D89-5DCFAE3B867F}"/>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1" name="Oval 10">
            <a:extLst>
              <a:ext uri="{FF2B5EF4-FFF2-40B4-BE49-F238E27FC236}">
                <a16:creationId xmlns:a16="http://schemas.microsoft.com/office/drawing/2014/main" id="{D562CDF7-0EBF-4269-AFE2-58F74D7FA699}"/>
              </a:ext>
            </a:extLst>
          </p:cNvPr>
          <p:cNvSpPr>
            <a:spLocks noChangeAspect="1"/>
          </p:cNvSpPr>
          <p:nvPr>
            <p:custDataLst>
              <p:tags r:id="rId8"/>
            </p:custDataLst>
          </p:nvPr>
        </p:nvSpPr>
        <p:spPr bwMode="auto">
          <a:xfrm>
            <a:off x="1114425" y="370760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2" name="Oval 11">
            <a:extLst>
              <a:ext uri="{FF2B5EF4-FFF2-40B4-BE49-F238E27FC236}">
                <a16:creationId xmlns:a16="http://schemas.microsoft.com/office/drawing/2014/main" id="{773B18E7-D622-419F-B9B7-D6AE71C71583}"/>
              </a:ext>
            </a:extLst>
          </p:cNvPr>
          <p:cNvSpPr>
            <a:spLocks noChangeAspect="1"/>
          </p:cNvSpPr>
          <p:nvPr>
            <p:custDataLst>
              <p:tags r:id="rId9"/>
            </p:custDataLst>
          </p:nvPr>
        </p:nvSpPr>
        <p:spPr bwMode="auto">
          <a:xfrm>
            <a:off x="1114425" y="4564856"/>
            <a:ext cx="514350" cy="514350"/>
          </a:xfrm>
          <a:prstGeom prst="ellipse">
            <a:avLst/>
          </a:prstGeom>
          <a:solidFill>
            <a:srgbClr val="00FF00"/>
          </a:solidFill>
          <a:ln w="25400" cap="sq" cmpd="sng" algn="ctr">
            <a:solidFill>
              <a:srgbClr val="000000"/>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3" name="Oval 12">
            <a:extLst>
              <a:ext uri="{FF2B5EF4-FFF2-40B4-BE49-F238E27FC236}">
                <a16:creationId xmlns:a16="http://schemas.microsoft.com/office/drawing/2014/main" id="{10BD7191-89CA-465E-B5BE-652436F39A31}"/>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4" name="Rectangle: Rounded Corners 13">
            <a:extLst>
              <a:ext uri="{FF2B5EF4-FFF2-40B4-BE49-F238E27FC236}">
                <a16:creationId xmlns:a16="http://schemas.microsoft.com/office/drawing/2014/main" id="{F2DB814A-E484-44CC-8F31-75324BD3AA34}"/>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sp>
        <p:nvSpPr>
          <p:cNvPr id="3" name="TextBox 2">
            <a:extLst>
              <a:ext uri="{FF2B5EF4-FFF2-40B4-BE49-F238E27FC236}">
                <a16:creationId xmlns:a16="http://schemas.microsoft.com/office/drawing/2014/main" id="{98DD7481-5501-7222-A60D-F1F86BCDE663}"/>
              </a:ext>
            </a:extLst>
          </p:cNvPr>
          <p:cNvSpPr txBox="1"/>
          <p:nvPr/>
        </p:nvSpPr>
        <p:spPr>
          <a:xfrm>
            <a:off x="838200" y="721667"/>
            <a:ext cx="4572000" cy="461665"/>
          </a:xfrm>
          <a:prstGeom prst="rect">
            <a:avLst/>
          </a:prstGeom>
          <a:noFill/>
        </p:spPr>
        <p:txBody>
          <a:bodyPr wrap="square">
            <a:spAutoFit/>
          </a:bodyPr>
          <a:lstStyle/>
          <a:p>
            <a:pPr algn="l"/>
            <a:r>
              <a:rPr lang="en-US" altLang="en-US" sz="2400">
                <a:solidFill>
                  <a:srgbClr val="CC0000"/>
                </a:solidFill>
                <a:effectLst/>
                <a:latin typeface="Liberation Sans" panose="020B0604020202020204"/>
              </a:rPr>
              <a:t>Question</a:t>
            </a:r>
          </a:p>
        </p:txBody>
      </p:sp>
      <p:grpSp>
        <p:nvGrpSpPr>
          <p:cNvPr id="19" name="Group 18">
            <a:extLst>
              <a:ext uri="{FF2B5EF4-FFF2-40B4-BE49-F238E27FC236}">
                <a16:creationId xmlns:a16="http://schemas.microsoft.com/office/drawing/2014/main" id="{6C152A14-68F6-4CAB-8E62-5F1E7D1E54F5}"/>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72D762B1-0A18-4295-85AF-869E223F76C6}"/>
                </a:ext>
              </a:extLst>
            </p:cNvPr>
            <p:cNvSpPr/>
            <p:nvPr>
              <p:custDataLst>
                <p:tags r:id="rId14"/>
              </p:custDataLst>
            </p:nvPr>
          </p:nvSpPr>
          <p:spPr bwMode="auto">
            <a:xfrm>
              <a:off x="0" y="0"/>
              <a:ext cx="9144000" cy="635000"/>
            </a:xfrm>
            <a:prstGeom prst="rect">
              <a:avLst/>
            </a:prstGeom>
            <a:solidFill>
              <a:srgbClr val="F6F7F8"/>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ColorBlock">
              <a:extLst>
                <a:ext uri="{FF2B5EF4-FFF2-40B4-BE49-F238E27FC236}">
                  <a16:creationId xmlns:a16="http://schemas.microsoft.com/office/drawing/2014/main" id="{C587B0AC-7E8D-41E8-AC54-29F0049FA207}"/>
                </a:ext>
              </a:extLst>
            </p:cNvPr>
            <p:cNvSpPr/>
            <p:nvPr>
              <p:custDataLst>
                <p:tags r:id="rId15"/>
              </p:custDataLst>
            </p:nvPr>
          </p:nvSpPr>
          <p:spPr bwMode="auto">
            <a:xfrm>
              <a:off x="0" y="0"/>
              <a:ext cx="190500" cy="635000"/>
            </a:xfrm>
            <a:prstGeom prst="rect">
              <a:avLst/>
            </a:prstGeom>
            <a:solidFill>
              <a:srgbClr val="639EF4"/>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TypeText">
              <a:extLst>
                <a:ext uri="{FF2B5EF4-FFF2-40B4-BE49-F238E27FC236}">
                  <a16:creationId xmlns:a16="http://schemas.microsoft.com/office/drawing/2014/main" id="{AE26367D-0535-45ED-A200-94506C9EC0E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5607FD0E-E88A-4C5D-931F-9CA20D93A935}"/>
                </a:ext>
              </a:extLst>
            </p:cNvPr>
            <p:cNvSpPr txBox="1"/>
            <p:nvPr>
              <p:custDataLst>
                <p:tags r:id="rId17"/>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Picture 3">
            <a:extLst>
              <a:ext uri="{FF2B5EF4-FFF2-40B4-BE49-F238E27FC236}">
                <a16:creationId xmlns:a16="http://schemas.microsoft.com/office/drawing/2014/main" id="{7A1AF82E-8FF4-4258-B269-8E59DD1CA1D4}"/>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981983867"/>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6" name="Rectangle 14"/>
          <p:cNvSpPr>
            <a:spLocks noChangeArrowheads="1"/>
          </p:cNvSpPr>
          <p:nvPr/>
        </p:nvSpPr>
        <p:spPr bwMode="auto">
          <a:xfrm>
            <a:off x="533400" y="1311348"/>
            <a:ext cx="8153400" cy="50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3050" indent="-457200" algn="l">
              <a:defRPr sz="2400">
                <a:solidFill>
                  <a:schemeClr val="tx1"/>
                </a:solidFill>
                <a:latin typeface="Times New Roman" pitchFamily="18" charset="0"/>
              </a:defRPr>
            </a:lvl3pPr>
            <a:lvl4pPr marL="2114550" indent="-457200" algn="l">
              <a:defRPr sz="2400">
                <a:solidFill>
                  <a:schemeClr val="tx1"/>
                </a:solidFill>
                <a:latin typeface="Times New Roman" pitchFamily="18" charset="0"/>
              </a:defRPr>
            </a:lvl4pPr>
            <a:lvl5pPr marL="2686050" indent="-457200" algn="l">
              <a:defRPr sz="2400">
                <a:solidFill>
                  <a:schemeClr val="tx1"/>
                </a:solidFill>
                <a:latin typeface="Times New Roman" pitchFamily="18" charset="0"/>
              </a:defRPr>
            </a:lvl5pPr>
            <a:lvl6pPr marL="3143250" indent="-457200" eaLnBrk="0" fontAlgn="base" hangingPunct="0">
              <a:spcBef>
                <a:spcPct val="0"/>
              </a:spcBef>
              <a:spcAft>
                <a:spcPct val="0"/>
              </a:spcAft>
              <a:defRPr sz="2400">
                <a:solidFill>
                  <a:schemeClr val="tx1"/>
                </a:solidFill>
                <a:latin typeface="Times New Roman" pitchFamily="18" charset="0"/>
              </a:defRPr>
            </a:lvl6pPr>
            <a:lvl7pPr marL="3600450" indent="-457200" eaLnBrk="0" fontAlgn="base" hangingPunct="0">
              <a:spcBef>
                <a:spcPct val="0"/>
              </a:spcBef>
              <a:spcAft>
                <a:spcPct val="0"/>
              </a:spcAft>
              <a:defRPr sz="2400">
                <a:solidFill>
                  <a:schemeClr val="tx1"/>
                </a:solidFill>
                <a:latin typeface="Times New Roman" pitchFamily="18" charset="0"/>
              </a:defRPr>
            </a:lvl7pPr>
            <a:lvl8pPr marL="4057650" indent="-457200" eaLnBrk="0" fontAlgn="base" hangingPunct="0">
              <a:spcBef>
                <a:spcPct val="0"/>
              </a:spcBef>
              <a:spcAft>
                <a:spcPct val="0"/>
              </a:spcAft>
              <a:defRPr sz="2400">
                <a:solidFill>
                  <a:schemeClr val="tx1"/>
                </a:solidFill>
                <a:latin typeface="Times New Roman" pitchFamily="18" charset="0"/>
              </a:defRPr>
            </a:lvl8pPr>
            <a:lvl9pPr marL="4514850" indent="-457200" eaLnBrk="0" fontAlgn="base" hangingPunct="0">
              <a:spcBef>
                <a:spcPct val="0"/>
              </a:spcBef>
              <a:spcAft>
                <a:spcPct val="0"/>
              </a:spcAft>
              <a:defRPr sz="2400">
                <a:solidFill>
                  <a:schemeClr val="tx1"/>
                </a:solidFill>
                <a:latin typeface="Times New Roman" pitchFamily="18" charset="0"/>
              </a:defRPr>
            </a:lvl9pPr>
          </a:lstStyle>
          <a:p>
            <a:pPr>
              <a:lnSpc>
                <a:spcPct val="120000"/>
              </a:lnSpc>
              <a:spcBef>
                <a:spcPts val="1200"/>
              </a:spcBef>
            </a:pPr>
            <a:r>
              <a:rPr lang="en-US" altLang="en-US" sz="2800" b="1">
                <a:latin typeface="Liberation Sans" panose="020B0604020202020204"/>
              </a:rPr>
              <a:t>Due Process</a:t>
            </a:r>
            <a:endParaRPr lang="en-US" altLang="en-US" b="1">
              <a:latin typeface="Liberation Sans" panose="020B0604020202020204"/>
            </a:endParaRPr>
          </a:p>
          <a:p>
            <a:pPr>
              <a:lnSpc>
                <a:spcPct val="120000"/>
              </a:lnSpc>
              <a:spcBef>
                <a:spcPts val="1200"/>
              </a:spcBef>
            </a:pPr>
            <a:r>
              <a:rPr lang="en-US" altLang="en-US" sz="2300">
                <a:latin typeface="Liberation Sans" panose="020B0604020202020204"/>
              </a:rPr>
              <a:t>The IASB </a:t>
            </a:r>
            <a:r>
              <a:rPr lang="en-US" altLang="en-US" sz="2300" b="1">
                <a:solidFill>
                  <a:schemeClr val="tx2">
                    <a:lumMod val="75000"/>
                  </a:schemeClr>
                </a:solidFill>
                <a:latin typeface="Liberation Sans" panose="020B0604020202020204"/>
              </a:rPr>
              <a:t>due process</a:t>
            </a:r>
            <a:r>
              <a:rPr lang="en-US" altLang="en-US" sz="2300">
                <a:solidFill>
                  <a:schemeClr val="tx2">
                    <a:lumMod val="75000"/>
                  </a:schemeClr>
                </a:solidFill>
                <a:latin typeface="Liberation Sans" panose="020B0604020202020204"/>
              </a:rPr>
              <a:t> </a:t>
            </a:r>
            <a:r>
              <a:rPr lang="en-US" altLang="en-US" sz="2300">
                <a:latin typeface="Liberation Sans" panose="020B0604020202020204"/>
              </a:rPr>
              <a:t>has the following elements: </a:t>
            </a:r>
          </a:p>
          <a:p>
            <a:pPr lvl="1">
              <a:lnSpc>
                <a:spcPct val="120000"/>
              </a:lnSpc>
              <a:spcBef>
                <a:spcPts val="1200"/>
              </a:spcBef>
              <a:buFontTx/>
              <a:buAutoNum type="arabicPeriod"/>
            </a:pPr>
            <a:r>
              <a:rPr lang="en-US" altLang="en-US" sz="2200">
                <a:latin typeface="Liberation Sans" panose="020B0604020202020204"/>
              </a:rPr>
              <a:t>Independent standard-setting board; </a:t>
            </a:r>
          </a:p>
          <a:p>
            <a:pPr lvl="1">
              <a:lnSpc>
                <a:spcPct val="120000"/>
              </a:lnSpc>
              <a:spcBef>
                <a:spcPts val="1200"/>
              </a:spcBef>
              <a:buFontTx/>
              <a:buAutoNum type="arabicPeriod"/>
            </a:pPr>
            <a:r>
              <a:rPr lang="en-US" altLang="en-US" sz="2200">
                <a:latin typeface="Liberation Sans" panose="020B0604020202020204"/>
              </a:rPr>
              <a:t>Thorough and systematic process for developing standards; </a:t>
            </a:r>
          </a:p>
          <a:p>
            <a:pPr lvl="1">
              <a:lnSpc>
                <a:spcPct val="120000"/>
              </a:lnSpc>
              <a:spcBef>
                <a:spcPts val="1200"/>
              </a:spcBef>
              <a:buFontTx/>
              <a:buAutoNum type="arabicPeriod"/>
            </a:pPr>
            <a:r>
              <a:rPr lang="en-US" altLang="en-US" sz="2200">
                <a:latin typeface="Liberation Sans" panose="020B0604020202020204"/>
              </a:rPr>
              <a:t>Engagement with investors, regulators, business leaders, and the global accountancy profession at every stage of the process; and </a:t>
            </a:r>
          </a:p>
          <a:p>
            <a:pPr lvl="1">
              <a:lnSpc>
                <a:spcPct val="120000"/>
              </a:lnSpc>
              <a:spcBef>
                <a:spcPts val="1200"/>
              </a:spcBef>
              <a:buFontTx/>
              <a:buAutoNum type="arabicPeriod"/>
            </a:pPr>
            <a:r>
              <a:rPr lang="en-US" altLang="en-US" sz="2200">
                <a:latin typeface="Liberation Sans" panose="020B0604020202020204"/>
              </a:rPr>
              <a:t>Collaborative efforts with the worldwide standard-setting community.</a:t>
            </a: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
        <p:nvSpPr>
          <p:cNvPr id="6" name="Rectangle 7"/>
          <p:cNvSpPr txBox="1">
            <a:spLocks noChangeArrowheads="1"/>
          </p:cNvSpPr>
          <p:nvPr/>
        </p:nvSpPr>
        <p:spPr bwMode="auto">
          <a:xfrm>
            <a:off x="533400" y="381000"/>
            <a:ext cx="8610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rgbClr val="CC0000"/>
                </a:solidFill>
                <a:effectLst/>
                <a:latin typeface="Liberation Sans" panose="020B0604020202020204"/>
                <a:ea typeface="+mn-ea"/>
                <a:cs typeface="+mn-cs"/>
              </a:rPr>
              <a:t>International Accounting Standards Board</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2046">
                                            <p:txEl>
                                              <p:pRg st="0" end="0"/>
                                            </p:txEl>
                                          </p:spTgt>
                                        </p:tgtEl>
                                        <p:attrNameLst>
                                          <p:attrName>style.visibility</p:attrName>
                                        </p:attrNameLst>
                                      </p:cBhvr>
                                      <p:to>
                                        <p:strVal val="visible"/>
                                      </p:to>
                                    </p:set>
                                    <p:animEffect transition="in" filter="wipe(left)">
                                      <p:cBhvr>
                                        <p:cTn id="7" dur="500"/>
                                        <p:tgtEl>
                                          <p:spTgt spid="1720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2046">
                                            <p:txEl>
                                              <p:pRg st="1" end="1"/>
                                            </p:txEl>
                                          </p:spTgt>
                                        </p:tgtEl>
                                        <p:attrNameLst>
                                          <p:attrName>style.visibility</p:attrName>
                                        </p:attrNameLst>
                                      </p:cBhvr>
                                      <p:to>
                                        <p:strVal val="visible"/>
                                      </p:to>
                                    </p:set>
                                    <p:animEffect transition="in" filter="wipe(left)">
                                      <p:cBhvr>
                                        <p:cTn id="12" dur="500"/>
                                        <p:tgtEl>
                                          <p:spTgt spid="1720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2046">
                                            <p:txEl>
                                              <p:pRg st="2" end="2"/>
                                            </p:txEl>
                                          </p:spTgt>
                                        </p:tgtEl>
                                        <p:attrNameLst>
                                          <p:attrName>style.visibility</p:attrName>
                                        </p:attrNameLst>
                                      </p:cBhvr>
                                      <p:to>
                                        <p:strVal val="visible"/>
                                      </p:to>
                                    </p:set>
                                    <p:animEffect transition="in" filter="wipe(left)">
                                      <p:cBhvr>
                                        <p:cTn id="17" dur="500"/>
                                        <p:tgtEl>
                                          <p:spTgt spid="1720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046">
                                            <p:txEl>
                                              <p:pRg st="3" end="3"/>
                                            </p:txEl>
                                          </p:spTgt>
                                        </p:tgtEl>
                                        <p:attrNameLst>
                                          <p:attrName>style.visibility</p:attrName>
                                        </p:attrNameLst>
                                      </p:cBhvr>
                                      <p:to>
                                        <p:strVal val="visible"/>
                                      </p:to>
                                    </p:set>
                                    <p:animEffect transition="in" filter="wipe(left)">
                                      <p:cBhvr>
                                        <p:cTn id="22" dur="500"/>
                                        <p:tgtEl>
                                          <p:spTgt spid="1720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2046">
                                            <p:txEl>
                                              <p:pRg st="4" end="4"/>
                                            </p:txEl>
                                          </p:spTgt>
                                        </p:tgtEl>
                                        <p:attrNameLst>
                                          <p:attrName>style.visibility</p:attrName>
                                        </p:attrNameLst>
                                      </p:cBhvr>
                                      <p:to>
                                        <p:strVal val="visible"/>
                                      </p:to>
                                    </p:set>
                                    <p:animEffect transition="in" filter="wipe(left)">
                                      <p:cBhvr>
                                        <p:cTn id="27" dur="500"/>
                                        <p:tgtEl>
                                          <p:spTgt spid="1720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2046">
                                            <p:txEl>
                                              <p:pRg st="5" end="5"/>
                                            </p:txEl>
                                          </p:spTgt>
                                        </p:tgtEl>
                                        <p:attrNameLst>
                                          <p:attrName>style.visibility</p:attrName>
                                        </p:attrNameLst>
                                      </p:cBhvr>
                                      <p:to>
                                        <p:strVal val="visible"/>
                                      </p:to>
                                    </p:set>
                                    <p:animEffect transition="in" filter="wipe(left)">
                                      <p:cBhvr>
                                        <p:cTn id="32" dur="500"/>
                                        <p:tgtEl>
                                          <p:spTgt spid="1720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6" grpId="0" build="p" bldLvl="3"/>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7707" y="381000"/>
            <a:ext cx="8208587" cy="5699910"/>
          </a:xfrm>
          <a:prstGeom prst="rect">
            <a:avLst/>
          </a:prstGeom>
        </p:spPr>
      </p:pic>
      <p:sp>
        <p:nvSpPr>
          <p:cNvPr id="238598" name="Rectangle 6"/>
          <p:cNvSpPr>
            <a:spLocks noChangeArrowheads="1"/>
          </p:cNvSpPr>
          <p:nvPr/>
        </p:nvSpPr>
        <p:spPr bwMode="auto">
          <a:xfrm>
            <a:off x="762000" y="6117264"/>
            <a:ext cx="3733800" cy="461665"/>
          </a:xfrm>
          <a:prstGeom prst="rect">
            <a:avLst/>
          </a:prstGeom>
          <a:solidFill>
            <a:schemeClr val="bg1"/>
          </a:solidFill>
          <a:ln>
            <a:noFill/>
          </a:ln>
          <a:effectLst/>
        </p:spPr>
        <p:txBody>
          <a:bodyPr wrap="square">
            <a:spAutoFit/>
          </a:bodyPr>
          <a:lstStyle/>
          <a:p>
            <a:pPr algn="l"/>
            <a:r>
              <a:rPr lang="en-US" altLang="en-US" sz="1200" b="1">
                <a:solidFill>
                  <a:srgbClr val="006666"/>
                </a:solidFill>
                <a:latin typeface="Liberation Sans" panose="020B0604020202020204"/>
              </a:rPr>
              <a:t>ILLUSTRATION 1.5</a:t>
            </a:r>
          </a:p>
          <a:p>
            <a:pPr algn="l"/>
            <a:r>
              <a:rPr lang="en-US" altLang="en-US" sz="1200">
                <a:solidFill>
                  <a:srgbClr val="000000"/>
                </a:solidFill>
                <a:latin typeface="Liberation Sans" panose="020B0604020202020204"/>
              </a:rPr>
              <a:t>International Standard-Setting Structure</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4B35-40F1-FE7E-CBC7-BB8BD583C7B4}"/>
              </a:ext>
            </a:extLst>
          </p:cNvPr>
          <p:cNvSpPr>
            <a:spLocks noGrp="1"/>
          </p:cNvSpPr>
          <p:nvPr>
            <p:ph type="title"/>
          </p:nvPr>
        </p:nvSpPr>
        <p:spPr/>
        <p:txBody>
          <a:bodyPr/>
          <a:lstStyle/>
          <a:p>
            <a:r>
              <a:rPr lang="en-CN" dirty="0"/>
              <a:t>QQ</a:t>
            </a:r>
            <a:r>
              <a:rPr lang="zh-CN" altLang="en-US" dirty="0"/>
              <a:t> 课程群</a:t>
            </a:r>
            <a:endParaRPr lang="en-CN" dirty="0"/>
          </a:p>
        </p:txBody>
      </p:sp>
      <p:sp>
        <p:nvSpPr>
          <p:cNvPr id="4" name="Content Placeholder 3">
            <a:extLst>
              <a:ext uri="{FF2B5EF4-FFF2-40B4-BE49-F238E27FC236}">
                <a16:creationId xmlns:a16="http://schemas.microsoft.com/office/drawing/2014/main" id="{5D0362F7-CD8F-8FB2-4A64-4E4B78E03357}"/>
              </a:ext>
            </a:extLst>
          </p:cNvPr>
          <p:cNvSpPr>
            <a:spLocks noGrp="1"/>
          </p:cNvSpPr>
          <p:nvPr>
            <p:ph idx="1"/>
          </p:nvPr>
        </p:nvSpPr>
        <p:spPr/>
        <p:txBody>
          <a:bodyPr/>
          <a:lstStyle/>
          <a:p>
            <a:endParaRPr lang="en-CN" dirty="0"/>
          </a:p>
        </p:txBody>
      </p:sp>
      <p:pic>
        <p:nvPicPr>
          <p:cNvPr id="3" name="Picture 2">
            <a:extLst>
              <a:ext uri="{FF2B5EF4-FFF2-40B4-BE49-F238E27FC236}">
                <a16:creationId xmlns:a16="http://schemas.microsoft.com/office/drawing/2014/main" id="{83ADAD65-C721-DAB1-AF80-D63CDA0A669D}"/>
              </a:ext>
            </a:extLst>
          </p:cNvPr>
          <p:cNvPicPr>
            <a:picLocks noChangeAspect="1"/>
          </p:cNvPicPr>
          <p:nvPr/>
        </p:nvPicPr>
        <p:blipFill>
          <a:blip r:embed="rId2"/>
          <a:stretch>
            <a:fillRect/>
          </a:stretch>
        </p:blipFill>
        <p:spPr>
          <a:xfrm>
            <a:off x="3149600" y="1346200"/>
            <a:ext cx="3032693" cy="5389879"/>
          </a:xfrm>
          <a:prstGeom prst="rect">
            <a:avLst/>
          </a:prstGeom>
        </p:spPr>
      </p:pic>
    </p:spTree>
    <p:extLst>
      <p:ext uri="{BB962C8B-B14F-4D97-AF65-F5344CB8AC3E}">
        <p14:creationId xmlns:p14="http://schemas.microsoft.com/office/powerpoint/2010/main" val="3288052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1026"/>
          <p:cNvSpPr txBox="1">
            <a:spLocks noChangeArrowheads="1"/>
          </p:cNvSpPr>
          <p:nvPr/>
        </p:nvSpPr>
        <p:spPr bwMode="auto">
          <a:xfrm>
            <a:off x="533400" y="12954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solidFill>
                  <a:srgbClr val="CC0000"/>
                </a:solidFill>
                <a:latin typeface="Liberation Sans" panose="020B0604020202020204"/>
              </a:defRPr>
            </a:lvl1pPr>
          </a:lstStyle>
          <a:p>
            <a:r>
              <a:rPr lang="en-US" altLang="en-US">
                <a:solidFill>
                  <a:schemeClr val="tx1"/>
                </a:solidFill>
              </a:rPr>
              <a:t>Types of Pronouncements</a:t>
            </a:r>
          </a:p>
        </p:txBody>
      </p:sp>
      <p:sp>
        <p:nvSpPr>
          <p:cNvPr id="173063" name="Text Box 1031"/>
          <p:cNvSpPr txBox="1">
            <a:spLocks noChangeArrowheads="1"/>
          </p:cNvSpPr>
          <p:nvPr/>
        </p:nvSpPr>
        <p:spPr bwMode="auto">
          <a:xfrm>
            <a:off x="533400" y="1905000"/>
            <a:ext cx="8229600" cy="15650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92150" indent="-457200" algn="l">
              <a:defRPr sz="2400">
                <a:solidFill>
                  <a:schemeClr val="tx1"/>
                </a:solidFill>
                <a:latin typeface="Times New Roman" pitchFamily="18" charset="0"/>
              </a:defRPr>
            </a:lvl1pPr>
            <a:lvl2pPr marL="806450" algn="l">
              <a:defRPr sz="2400">
                <a:solidFill>
                  <a:schemeClr val="tx1"/>
                </a:solidFill>
                <a:latin typeface="Times New Roman" pitchFamily="18" charset="0"/>
              </a:defRPr>
            </a:lvl2pPr>
            <a:lvl3pPr marL="920750"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30000"/>
              </a:spcBef>
              <a:buClr>
                <a:srgbClr val="CC0000"/>
              </a:buClr>
              <a:buSzPct val="85000"/>
              <a:buFont typeface="Arial" panose="020B0604020202020204" pitchFamily="34" charset="0"/>
              <a:buChar char="►"/>
            </a:pPr>
            <a:r>
              <a:rPr lang="en-US" altLang="en-US" sz="2200">
                <a:latin typeface="Liberation Sans" panose="020B0604020202020204"/>
              </a:rPr>
              <a:t>International Financial Reporting Standards.</a:t>
            </a:r>
          </a:p>
          <a:p>
            <a:pPr>
              <a:lnSpc>
                <a:spcPct val="125000"/>
              </a:lnSpc>
              <a:spcBef>
                <a:spcPct val="30000"/>
              </a:spcBef>
              <a:buClr>
                <a:srgbClr val="CC0000"/>
              </a:buClr>
              <a:buSzPct val="85000"/>
              <a:buFont typeface="Arial" panose="020B0604020202020204" pitchFamily="34" charset="0"/>
              <a:buChar char="►"/>
            </a:pPr>
            <a:r>
              <a:rPr lang="en-US" altLang="en-US" sz="2200">
                <a:latin typeface="Liberation Sans" panose="020B0604020202020204"/>
              </a:rPr>
              <a:t>Conceptual Framework for Financial Reporting.</a:t>
            </a:r>
          </a:p>
          <a:p>
            <a:pPr>
              <a:lnSpc>
                <a:spcPct val="125000"/>
              </a:lnSpc>
              <a:spcBef>
                <a:spcPct val="30000"/>
              </a:spcBef>
              <a:buClr>
                <a:srgbClr val="CC0000"/>
              </a:buClr>
              <a:buSzPct val="85000"/>
              <a:buFont typeface="Arial" panose="020B0604020202020204" pitchFamily="34" charset="0"/>
              <a:buChar char="►"/>
            </a:pPr>
            <a:r>
              <a:rPr lang="en-US" altLang="en-US" sz="2200">
                <a:latin typeface="Liberation Sans" panose="020B0604020202020204"/>
              </a:rPr>
              <a:t>International Financial Reporting Standards Interpretations.</a:t>
            </a:r>
          </a:p>
        </p:txBody>
      </p:sp>
      <p:pic>
        <p:nvPicPr>
          <p:cNvPr id="173071" name="Picture 10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3013" y="3810000"/>
            <a:ext cx="1652587"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72" name="Picture 10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810000"/>
            <a:ext cx="1658938"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73" name="Picture 10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8088" y="3810000"/>
            <a:ext cx="171291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
        <p:nvSpPr>
          <p:cNvPr id="10" name="Rectangle 7"/>
          <p:cNvSpPr txBox="1">
            <a:spLocks noChangeArrowheads="1"/>
          </p:cNvSpPr>
          <p:nvPr/>
        </p:nvSpPr>
        <p:spPr bwMode="auto">
          <a:xfrm>
            <a:off x="533400" y="381000"/>
            <a:ext cx="86106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rgbClr val="CC0000"/>
                </a:solidFill>
                <a:effectLst/>
                <a:latin typeface="Liberation Sans" panose="020B0604020202020204"/>
                <a:ea typeface="+mn-ea"/>
                <a:cs typeface="+mn-cs"/>
              </a:rPr>
              <a:t>International Accounting Standards Board</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3063">
                                            <p:txEl>
                                              <p:pRg st="0" end="0"/>
                                            </p:txEl>
                                          </p:spTgt>
                                        </p:tgtEl>
                                        <p:attrNameLst>
                                          <p:attrName>style.visibility</p:attrName>
                                        </p:attrNameLst>
                                      </p:cBhvr>
                                      <p:to>
                                        <p:strVal val="visible"/>
                                      </p:to>
                                    </p:set>
                                    <p:animEffect transition="in" filter="wipe(left)">
                                      <p:cBhvr>
                                        <p:cTn id="7" dur="500"/>
                                        <p:tgtEl>
                                          <p:spTgt spid="1730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3063">
                                            <p:txEl>
                                              <p:pRg st="1" end="1"/>
                                            </p:txEl>
                                          </p:spTgt>
                                        </p:tgtEl>
                                        <p:attrNameLst>
                                          <p:attrName>style.visibility</p:attrName>
                                        </p:attrNameLst>
                                      </p:cBhvr>
                                      <p:to>
                                        <p:strVal val="visible"/>
                                      </p:to>
                                    </p:set>
                                    <p:animEffect transition="in" filter="wipe(left)">
                                      <p:cBhvr>
                                        <p:cTn id="12" dur="500"/>
                                        <p:tgtEl>
                                          <p:spTgt spid="1730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3063">
                                            <p:txEl>
                                              <p:pRg st="2" end="2"/>
                                            </p:txEl>
                                          </p:spTgt>
                                        </p:tgtEl>
                                        <p:attrNameLst>
                                          <p:attrName>style.visibility</p:attrName>
                                        </p:attrNameLst>
                                      </p:cBhvr>
                                      <p:to>
                                        <p:strVal val="visible"/>
                                      </p:to>
                                    </p:set>
                                    <p:animEffect transition="in" filter="wipe(left)">
                                      <p:cBhvr>
                                        <p:cTn id="17" dur="500"/>
                                        <p:tgtEl>
                                          <p:spTgt spid="1730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3" grpId="0" build="p" bldLvl="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7" name="Rectangle 11"/>
          <p:cNvSpPr>
            <a:spLocks noChangeArrowheads="1"/>
          </p:cNvSpPr>
          <p:nvPr/>
        </p:nvSpPr>
        <p:spPr bwMode="auto">
          <a:xfrm>
            <a:off x="533400" y="1839432"/>
            <a:ext cx="8153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543050" indent="-457200" algn="l">
              <a:defRPr sz="2400">
                <a:solidFill>
                  <a:schemeClr val="tx1"/>
                </a:solidFill>
                <a:latin typeface="Times New Roman" pitchFamily="18" charset="0"/>
              </a:defRPr>
            </a:lvl3pPr>
            <a:lvl4pPr marL="2114550" indent="-457200" algn="l">
              <a:defRPr sz="2400">
                <a:solidFill>
                  <a:schemeClr val="tx1"/>
                </a:solidFill>
                <a:latin typeface="Times New Roman" pitchFamily="18" charset="0"/>
              </a:defRPr>
            </a:lvl4pPr>
            <a:lvl5pPr marL="2686050" indent="-457200" algn="l">
              <a:defRPr sz="2400">
                <a:solidFill>
                  <a:schemeClr val="tx1"/>
                </a:solidFill>
                <a:latin typeface="Times New Roman" pitchFamily="18" charset="0"/>
              </a:defRPr>
            </a:lvl5pPr>
            <a:lvl6pPr marL="3143250" indent="-457200" eaLnBrk="0" fontAlgn="base" hangingPunct="0">
              <a:spcBef>
                <a:spcPct val="0"/>
              </a:spcBef>
              <a:spcAft>
                <a:spcPct val="0"/>
              </a:spcAft>
              <a:defRPr sz="2400">
                <a:solidFill>
                  <a:schemeClr val="tx1"/>
                </a:solidFill>
                <a:latin typeface="Times New Roman" pitchFamily="18" charset="0"/>
              </a:defRPr>
            </a:lvl6pPr>
            <a:lvl7pPr marL="3600450" indent="-457200" eaLnBrk="0" fontAlgn="base" hangingPunct="0">
              <a:spcBef>
                <a:spcPct val="0"/>
              </a:spcBef>
              <a:spcAft>
                <a:spcPct val="0"/>
              </a:spcAft>
              <a:defRPr sz="2400">
                <a:solidFill>
                  <a:schemeClr val="tx1"/>
                </a:solidFill>
                <a:latin typeface="Times New Roman" pitchFamily="18" charset="0"/>
              </a:defRPr>
            </a:lvl7pPr>
            <a:lvl8pPr marL="4057650" indent="-457200" eaLnBrk="0" fontAlgn="base" hangingPunct="0">
              <a:spcBef>
                <a:spcPct val="0"/>
              </a:spcBef>
              <a:spcAft>
                <a:spcPct val="0"/>
              </a:spcAft>
              <a:defRPr sz="2400">
                <a:solidFill>
                  <a:schemeClr val="tx1"/>
                </a:solidFill>
                <a:latin typeface="Times New Roman" pitchFamily="18" charset="0"/>
              </a:defRPr>
            </a:lvl8pPr>
            <a:lvl9pPr marL="451485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ts val="600"/>
              </a:spcBef>
            </a:pPr>
            <a:r>
              <a:rPr lang="en-US" altLang="en-US" sz="2300" dirty="0">
                <a:latin typeface="Liberation Sans" panose="020B0604020202020204"/>
              </a:rPr>
              <a:t>Companies first look to:</a:t>
            </a:r>
          </a:p>
          <a:p>
            <a:pPr lvl="1">
              <a:lnSpc>
                <a:spcPct val="125000"/>
              </a:lnSpc>
              <a:spcBef>
                <a:spcPts val="600"/>
              </a:spcBef>
              <a:buFontTx/>
              <a:buAutoNum type="arabicPeriod"/>
            </a:pPr>
            <a:r>
              <a:rPr lang="en-US" altLang="en-US" sz="2100" dirty="0">
                <a:latin typeface="Liberation Sans" panose="020B0604020202020204"/>
              </a:rPr>
              <a:t>International Financial Reporting Standards; </a:t>
            </a:r>
            <a:r>
              <a:rPr lang="en-US" sz="2100" dirty="0">
                <a:latin typeface="Liberation Sans" panose="020B0604020202020204"/>
              </a:rPr>
              <a:t>International Financial Reporting Standards, International Accounting Standards (issued by the predecessor to the IASB), and IFRS interpretations originated by the IFRS Interpretations Committee (and its predecessor, the IAS Interpretations Committee);</a:t>
            </a:r>
          </a:p>
          <a:p>
            <a:pPr lvl="1">
              <a:lnSpc>
                <a:spcPct val="125000"/>
              </a:lnSpc>
              <a:spcBef>
                <a:spcPts val="600"/>
              </a:spcBef>
              <a:buFontTx/>
              <a:buAutoNum type="arabicPeriod"/>
            </a:pPr>
            <a:r>
              <a:rPr lang="en-US" sz="2100" dirty="0">
                <a:latin typeface="Liberation Sans" panose="020B0604020202020204"/>
              </a:rPr>
              <a:t>The Conceptual Framework for Financial Reporting; and</a:t>
            </a:r>
          </a:p>
          <a:p>
            <a:pPr lvl="1">
              <a:lnSpc>
                <a:spcPct val="125000"/>
              </a:lnSpc>
              <a:spcBef>
                <a:spcPts val="600"/>
              </a:spcBef>
              <a:buFontTx/>
              <a:buAutoNum type="arabicPeriod"/>
            </a:pPr>
            <a:r>
              <a:rPr lang="en-US" sz="2100" dirty="0">
                <a:latin typeface="Liberation Sans" panose="020B0604020202020204"/>
              </a:rPr>
              <a:t>Pronouncements of other standard-setting bodies that use a similar conceptual framework (e.g., U.S. GAAP).</a:t>
            </a:r>
            <a:endParaRPr lang="en-US" altLang="en-US" sz="2100" dirty="0">
              <a:latin typeface="Liberation Sans" panose="020B0604020202020204"/>
            </a:endParaRPr>
          </a:p>
        </p:txBody>
      </p:sp>
      <p:sp>
        <p:nvSpPr>
          <p:cNvPr id="7" name="Rectangle 4"/>
          <p:cNvSpPr>
            <a:spLocks noChangeArrowheads="1"/>
          </p:cNvSpPr>
          <p:nvPr/>
        </p:nvSpPr>
        <p:spPr bwMode="auto">
          <a:xfrm>
            <a:off x="533400" y="1306032"/>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2800" b="1" dirty="0">
                <a:solidFill>
                  <a:srgbClr val="CC0000"/>
                </a:solidFill>
                <a:latin typeface="Liberation Sans" panose="020B0604020202020204"/>
              </a:rPr>
              <a:t>Hierarchy of IFRS</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a:solidFill>
                  <a:schemeClr val="bg2"/>
                </a:solidFill>
                <a:latin typeface="Liberation Sans" panose="020B0604020202020204"/>
              </a:rPr>
              <a:t>LO 3</a:t>
            </a:r>
          </a:p>
        </p:txBody>
      </p:sp>
      <p:sp>
        <p:nvSpPr>
          <p:cNvPr id="11" name="Rectangle 7"/>
          <p:cNvSpPr txBox="1">
            <a:spLocks noChangeArrowheads="1"/>
          </p:cNvSpPr>
          <p:nvPr/>
        </p:nvSpPr>
        <p:spPr bwMode="auto">
          <a:xfrm>
            <a:off x="533400" y="381000"/>
            <a:ext cx="79248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r>
              <a:rPr lang="en-US" altLang="en-US" sz="3200" kern="1200">
                <a:solidFill>
                  <a:schemeClr val="tx1"/>
                </a:solidFill>
                <a:effectLst/>
                <a:latin typeface="Liberation Sans" panose="020B0604020202020204"/>
                <a:ea typeface="+mn-ea"/>
                <a:cs typeface="+mn-cs"/>
              </a:rPr>
              <a:t>Standard-Setting Organizations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9627">
                                            <p:txEl>
                                              <p:pRg st="0" end="0"/>
                                            </p:txEl>
                                          </p:spTgt>
                                        </p:tgtEl>
                                        <p:attrNameLst>
                                          <p:attrName>style.visibility</p:attrName>
                                        </p:attrNameLst>
                                      </p:cBhvr>
                                      <p:to>
                                        <p:strVal val="visible"/>
                                      </p:to>
                                    </p:set>
                                    <p:animEffect transition="in" filter="wipe(left)">
                                      <p:cBhvr>
                                        <p:cTn id="7" dur="500"/>
                                        <p:tgtEl>
                                          <p:spTgt spid="2396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9627">
                                            <p:txEl>
                                              <p:pRg st="1" end="1"/>
                                            </p:txEl>
                                          </p:spTgt>
                                        </p:tgtEl>
                                        <p:attrNameLst>
                                          <p:attrName>style.visibility</p:attrName>
                                        </p:attrNameLst>
                                      </p:cBhvr>
                                      <p:to>
                                        <p:strVal val="visible"/>
                                      </p:to>
                                    </p:set>
                                    <p:animEffect transition="in" filter="wipe(left)">
                                      <p:cBhvr>
                                        <p:cTn id="12" dur="500"/>
                                        <p:tgtEl>
                                          <p:spTgt spid="2396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9627">
                                            <p:txEl>
                                              <p:pRg st="2" end="2"/>
                                            </p:txEl>
                                          </p:spTgt>
                                        </p:tgtEl>
                                        <p:attrNameLst>
                                          <p:attrName>style.visibility</p:attrName>
                                        </p:attrNameLst>
                                      </p:cBhvr>
                                      <p:to>
                                        <p:strVal val="visible"/>
                                      </p:to>
                                    </p:set>
                                    <p:animEffect transition="in" filter="wipe(left)">
                                      <p:cBhvr>
                                        <p:cTn id="17" dur="500"/>
                                        <p:tgtEl>
                                          <p:spTgt spid="2396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9627">
                                            <p:txEl>
                                              <p:pRg st="3" end="3"/>
                                            </p:txEl>
                                          </p:spTgt>
                                        </p:tgtEl>
                                        <p:attrNameLst>
                                          <p:attrName>style.visibility</p:attrName>
                                        </p:attrNameLst>
                                      </p:cBhvr>
                                      <p:to>
                                        <p:strVal val="visible"/>
                                      </p:to>
                                    </p:set>
                                    <p:animEffect transition="in" filter="wipe(left)">
                                      <p:cBhvr>
                                        <p:cTn id="22" dur="500"/>
                                        <p:tgtEl>
                                          <p:spTgt spid="2396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7" grpId="0" build="p" bldLvl="3"/>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844748"/>
            <a:ext cx="8534400" cy="4267200"/>
          </a:xfrm>
          <a:prstGeom prst="rect">
            <a:avLst/>
          </a:prstGeom>
        </p:spPr>
      </p:pic>
      <p:sp>
        <p:nvSpPr>
          <p:cNvPr id="3074" name="Rectangle 2"/>
          <p:cNvSpPr>
            <a:spLocks noGrp="1" noChangeArrowheads="1"/>
          </p:cNvSpPr>
          <p:nvPr>
            <p:ph idx="1"/>
          </p:nvPr>
        </p:nvSpPr>
        <p:spPr>
          <a:xfrm>
            <a:off x="560696" y="2987748"/>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15000"/>
              </a:lnSpc>
              <a:spcBef>
                <a:spcPct val="45000"/>
              </a:spcBef>
              <a:buClr>
                <a:srgbClr val="CC0000"/>
              </a:buClr>
              <a:buSzTx/>
              <a:buAutoNum type="arabicPeriod"/>
            </a:pPr>
            <a:r>
              <a:rPr lang="en-US" sz="1900" b="0">
                <a:effectLst/>
                <a:latin typeface="Liberation Sans" panose="020B0604020202020204" pitchFamily="34" charset="0"/>
              </a:rPr>
              <a:t>Describe the usefulness of a conceptual framework and the objective of financial reporting.</a:t>
            </a:r>
          </a:p>
          <a:p>
            <a:pPr marL="457200" indent="-457200">
              <a:lnSpc>
                <a:spcPct val="115000"/>
              </a:lnSpc>
              <a:spcBef>
                <a:spcPct val="45000"/>
              </a:spcBef>
              <a:buClr>
                <a:srgbClr val="CC0000"/>
              </a:buClr>
              <a:buSzTx/>
              <a:buAutoNum type="arabicPeriod"/>
            </a:pPr>
            <a:r>
              <a:rPr lang="en-US" sz="1900" b="0">
                <a:effectLst/>
                <a:latin typeface="Liberation Sans" panose="020B0604020202020204" pitchFamily="34" charset="0"/>
              </a:rPr>
              <a:t>Identify the qualitative characteristics of accounting information and the basic elements of financial statements.</a:t>
            </a:r>
          </a:p>
        </p:txBody>
      </p:sp>
      <p:sp>
        <p:nvSpPr>
          <p:cNvPr id="13" name="Rectangle 15"/>
          <p:cNvSpPr>
            <a:spLocks noGrp="1" noChangeArrowheads="1"/>
          </p:cNvSpPr>
          <p:nvPr>
            <p:ph type="title" idx="4294967295"/>
          </p:nvPr>
        </p:nvSpPr>
        <p:spPr bwMode="auto">
          <a:xfrm>
            <a:off x="381000" y="1990040"/>
            <a:ext cx="3886200" cy="484188"/>
          </a:xfrm>
          <a:noFill/>
          <a:ln>
            <a:noFill/>
          </a:ln>
          <a:effectLst/>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400" i="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987748"/>
            <a:ext cx="38100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457200" marR="0" lvl="0" indent="-457200" algn="l" defTabSz="914400" rtl="0" eaLnBrk="0" fontAlgn="base" latinLnBrk="0" hangingPunct="0">
              <a:lnSpc>
                <a:spcPct val="115000"/>
              </a:lnSpc>
              <a:spcBef>
                <a:spcPct val="45000"/>
              </a:spcBef>
              <a:spcAft>
                <a:spcPct val="0"/>
              </a:spcAft>
              <a:buClr>
                <a:srgbClr val="CC0000"/>
              </a:buClr>
              <a:buSzTx/>
              <a:buFont typeface="+mj-lt"/>
              <a:buAutoNum type="arabicPeriod" startAt="3"/>
              <a:tabLst/>
              <a:defRPr/>
            </a:pPr>
            <a:r>
              <a:rPr kumimoji="0" lang="en-US" sz="1900" b="0" i="0" u="none" strike="noStrike" kern="1200" cap="none" spc="0" normalizeH="0" baseline="0" noProof="0">
                <a:ln>
                  <a:noFill/>
                </a:ln>
                <a:solidFill>
                  <a:srgbClr val="000000"/>
                </a:solidFill>
                <a:effectLst/>
                <a:uLnTx/>
                <a:uFillTx/>
                <a:latin typeface="Liberation Sans" panose="020B0604020202020204" pitchFamily="34" charset="0"/>
                <a:ea typeface="+mn-ea"/>
                <a:cs typeface="+mn-cs"/>
              </a:rPr>
              <a:t>Review the basic assumptions of accounting. </a:t>
            </a:r>
          </a:p>
          <a:p>
            <a:pPr marL="457200" marR="0" lvl="0" indent="-457200" algn="l" defTabSz="914400" rtl="0" eaLnBrk="0" fontAlgn="base" latinLnBrk="0" hangingPunct="0">
              <a:lnSpc>
                <a:spcPct val="115000"/>
              </a:lnSpc>
              <a:spcBef>
                <a:spcPct val="45000"/>
              </a:spcBef>
              <a:spcAft>
                <a:spcPct val="0"/>
              </a:spcAft>
              <a:buClr>
                <a:srgbClr val="CC0000"/>
              </a:buClr>
              <a:buSzTx/>
              <a:buFontTx/>
              <a:buAutoNum type="arabicPeriod" startAt="3"/>
              <a:tabLst/>
              <a:defRPr/>
            </a:pPr>
            <a:r>
              <a:rPr kumimoji="0" lang="en-US" sz="1900" b="0" i="0" u="none" strike="noStrike" kern="1200" cap="none" spc="0" normalizeH="0" baseline="0" noProof="0">
                <a:ln>
                  <a:noFill/>
                </a:ln>
                <a:solidFill>
                  <a:srgbClr val="000000"/>
                </a:solidFill>
                <a:effectLst/>
                <a:uLnTx/>
                <a:uFillTx/>
                <a:latin typeface="Liberation Sans" panose="020B0604020202020204" pitchFamily="34" charset="0"/>
                <a:ea typeface="+mn-ea"/>
                <a:cs typeface="+mn-cs"/>
              </a:rPr>
              <a:t>Explain the application of the basic principles of accounting.</a:t>
            </a:r>
          </a:p>
        </p:txBody>
      </p:sp>
      <p:sp>
        <p:nvSpPr>
          <p:cNvPr id="3077" name="Rectangle 19"/>
          <p:cNvSpPr>
            <a:spLocks noChangeArrowheads="1"/>
          </p:cNvSpPr>
          <p:nvPr/>
        </p:nvSpPr>
        <p:spPr bwMode="auto">
          <a:xfrm>
            <a:off x="560696" y="2530548"/>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285750" marR="0" lvl="0" indent="-285750" algn="l" defTabSz="914400" rtl="0" eaLnBrk="0" fontAlgn="base" latinLnBrk="0" hangingPunct="0">
              <a:lnSpc>
                <a:spcPct val="115000"/>
              </a:lnSpc>
              <a:spcBef>
                <a:spcPct val="45000"/>
              </a:spcBef>
              <a:spcAft>
                <a:spcPct val="0"/>
              </a:spcAft>
              <a:buClr>
                <a:srgbClr val="A50021"/>
              </a:buClr>
              <a:buSzTx/>
              <a:buFont typeface="Wingdings" pitchFamily="2" charset="2"/>
              <a:buNone/>
              <a:tabLst/>
              <a:defRPr/>
            </a:pPr>
            <a:r>
              <a:rPr kumimoji="0" lang="en-US" altLang="en-US" sz="1900" b="1" i="0" u="none" strike="noStrike" kern="1200" cap="none" spc="0" normalizeH="0" baseline="0" noProof="0">
                <a:ln>
                  <a:noFill/>
                </a:ln>
                <a:solidFill>
                  <a:srgbClr val="000000"/>
                </a:solidFill>
                <a:effectLst/>
                <a:uLnTx/>
                <a:uFillTx/>
                <a:latin typeface="Liberation Sans" panose="020B0604020202020204" pitchFamily="34" charset="0"/>
                <a:ea typeface="+mn-ea"/>
                <a:cs typeface="+mn-cs"/>
              </a:rPr>
              <a:t>After studying this chapter, you should be able to:</a:t>
            </a:r>
          </a:p>
        </p:txBody>
      </p:sp>
      <p:sp>
        <p:nvSpPr>
          <p:cNvPr id="3079" name="Rectangle 24"/>
          <p:cNvSpPr>
            <a:spLocks noChangeArrowheads="1"/>
          </p:cNvSpPr>
          <p:nvPr/>
        </p:nvSpPr>
        <p:spPr bwMode="auto">
          <a:xfrm>
            <a:off x="228600" y="457200"/>
            <a:ext cx="5867400" cy="106680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0" i="0" u="none" strike="noStrike" kern="1200" cap="none" spc="0" normalizeH="0" baseline="0" noProof="0">
                <a:ln>
                  <a:noFill/>
                </a:ln>
                <a:solidFill>
                  <a:srgbClr val="000000"/>
                </a:solidFill>
                <a:effectLst/>
                <a:uLnTx/>
                <a:uFillTx/>
                <a:latin typeface="Liberation Sans" panose="020B0604020202020204" pitchFamily="34" charset="0"/>
                <a:ea typeface="+mn-ea"/>
                <a:cs typeface="+mn-cs"/>
              </a:rPr>
              <a:t>Conceptual Framework for Financial Reporting</a:t>
            </a:r>
          </a:p>
        </p:txBody>
      </p:sp>
      <p:sp>
        <p:nvSpPr>
          <p:cNvPr id="3081" name="Text Box 26"/>
          <p:cNvSpPr txBox="1">
            <a:spLocks noChangeArrowheads="1"/>
          </p:cNvSpPr>
          <p:nvPr/>
        </p:nvSpPr>
        <p:spPr bwMode="auto">
          <a:xfrm>
            <a:off x="5715000" y="228600"/>
            <a:ext cx="32403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altLang="en-US" sz="3600" b="0" i="0" u="none" strike="noStrike" kern="1200" cap="none" spc="0" normalizeH="0" baseline="0" noProof="0">
                <a:ln>
                  <a:noFill/>
                </a:ln>
                <a:solidFill>
                  <a:srgbClr val="15668F"/>
                </a:solidFill>
                <a:effectLst/>
                <a:uLnTx/>
                <a:uFillTx/>
                <a:latin typeface="Liberation Sans" panose="020B0604020202020204" pitchFamily="34" charset="0"/>
                <a:ea typeface="+mn-ea"/>
                <a:cs typeface="+mn-cs"/>
              </a:rPr>
              <a:t>CHAPTER</a:t>
            </a:r>
            <a:r>
              <a:rPr kumimoji="0" lang="en-US" altLang="en-US" sz="3200" b="0" i="0" u="none" strike="noStrike" kern="1200" cap="none" spc="0" normalizeH="0" baseline="0" noProof="0">
                <a:ln>
                  <a:noFill/>
                </a:ln>
                <a:solidFill>
                  <a:srgbClr val="15668F"/>
                </a:solidFill>
                <a:effectLst/>
                <a:uLnTx/>
                <a:uFillTx/>
                <a:latin typeface="Liberation Sans" panose="020B0604020202020204" pitchFamily="34" charset="0"/>
                <a:ea typeface="+mn-ea"/>
                <a:cs typeface="+mn-cs"/>
              </a:rPr>
              <a:t> </a:t>
            </a:r>
            <a:r>
              <a:rPr kumimoji="0" lang="en-US" altLang="en-US" sz="4000" b="1" i="0" u="none" strike="noStrike" kern="1200" cap="none" spc="0" normalizeH="0" baseline="0" noProof="0">
                <a:ln>
                  <a:noFill/>
                </a:ln>
                <a:solidFill>
                  <a:srgbClr val="000000"/>
                </a:solidFill>
                <a:effectLst/>
                <a:uLnTx/>
                <a:uFillTx/>
                <a:latin typeface="Liberation Sans" panose="020B0604020202020204" pitchFamily="34" charset="0"/>
                <a:ea typeface="+mn-ea"/>
                <a:cs typeface="+mn-cs"/>
              </a:rPr>
              <a:t>2</a:t>
            </a:r>
          </a:p>
        </p:txBody>
      </p:sp>
      <p:cxnSp>
        <p:nvCxnSpPr>
          <p:cNvPr id="14" name="Straight Connector 13"/>
          <p:cNvCxnSpPr/>
          <p:nvPr/>
        </p:nvCxnSpPr>
        <p:spPr bwMode="auto">
          <a:xfrm>
            <a:off x="304800" y="6111948"/>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304800" y="18288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66683316"/>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371599"/>
            <a:ext cx="8543926" cy="4834629"/>
          </a:xfrm>
        </p:spPr>
        <p:txBody>
          <a:bodyPr anchor="ctr">
            <a:noAutofit/>
          </a:bodyPr>
          <a:lstStyle/>
          <a:p>
            <a:pPr algn="ctr"/>
            <a:r>
              <a:rPr lang="en-US" sz="3200" b="1">
                <a:solidFill>
                  <a:schemeClr val="accent1"/>
                </a:solidFill>
                <a:latin typeface="Liberation Sans" panose="020B0604020202020204"/>
                <a:cs typeface="Times New Roman" panose="02020603050405020304" pitchFamily="18" charset="0"/>
              </a:rPr>
              <a:t>Describe the usefulness of a conceptual framework and the objective of financial reporting.</a:t>
            </a:r>
            <a:endParaRPr lang="en-CA" altLang="en-US" sz="3200" b="1">
              <a:latin typeface="Liberation Sans" panose="020B0604020202020204"/>
              <a:cs typeface="Times New Roman" panose="02020603050405020304" pitchFamily="18" charset="0"/>
            </a:endParaRPr>
          </a:p>
        </p:txBody>
      </p:sp>
      <p:sp>
        <p:nvSpPr>
          <p:cNvPr id="6" name="TextBox 5">
            <a:extLst>
              <a:ext uri="{FF2B5EF4-FFF2-40B4-BE49-F238E27FC236}">
                <a16:creationId xmlns:a16="http://schemas.microsoft.com/office/drawing/2014/main" id="{6FC5F788-D3A8-C148-626C-9A4ADD02B90C}"/>
              </a:ext>
            </a:extLst>
          </p:cNvPr>
          <p:cNvSpPr txBox="1"/>
          <p:nvPr/>
        </p:nvSpPr>
        <p:spPr>
          <a:xfrm>
            <a:off x="152400" y="609600"/>
            <a:ext cx="4572000" cy="1077218"/>
          </a:xfrm>
          <a:prstGeom prst="rect">
            <a:avLst/>
          </a:prstGeom>
          <a:noFill/>
        </p:spPr>
        <p:txBody>
          <a:bodyPr wrap="square">
            <a:spAutoFit/>
          </a:bodyPr>
          <a:lstStyle/>
          <a:p>
            <a:r>
              <a:rPr lang="en-IN" sz="3200" b="1">
                <a:solidFill>
                  <a:srgbClr val="931B21"/>
                </a:solidFill>
                <a:latin typeface="Liberation Sans" panose="020B0604020202020204"/>
                <a:cs typeface="Times New Roman" panose="02020603050405020304" pitchFamily="18" charset="0"/>
              </a:rPr>
              <a:t>Learning Objective 1</a:t>
            </a:r>
            <a:br>
              <a:rPr lang="en-IN" sz="3200" b="1">
                <a:solidFill>
                  <a:srgbClr val="931B21"/>
                </a:solidFill>
                <a:latin typeface="Liberation Sans" panose="020B0604020202020204"/>
                <a:cs typeface="Times New Roman" panose="02020603050405020304" pitchFamily="18" charset="0"/>
              </a:rPr>
            </a:br>
            <a:endParaRPr lang="en-US" sz="3200"/>
          </a:p>
        </p:txBody>
      </p:sp>
    </p:spTree>
    <p:extLst>
      <p:ext uri="{BB962C8B-B14F-4D97-AF65-F5344CB8AC3E}">
        <p14:creationId xmlns:p14="http://schemas.microsoft.com/office/powerpoint/2010/main" val="3523725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Text Box 3"/>
          <p:cNvSpPr txBox="1">
            <a:spLocks noChangeArrowheads="1"/>
          </p:cNvSpPr>
          <p:nvPr/>
        </p:nvSpPr>
        <p:spPr bwMode="auto">
          <a:xfrm>
            <a:off x="531743" y="24384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a:ea typeface="+mn-ea"/>
                <a:cs typeface="+mn-cs"/>
              </a:rPr>
              <a:t>Need for a Conceptual Framework</a:t>
            </a:r>
          </a:p>
        </p:txBody>
      </p:sp>
      <p:sp>
        <p:nvSpPr>
          <p:cNvPr id="207877" name="Text Box 5"/>
          <p:cNvSpPr txBox="1">
            <a:spLocks noChangeArrowheads="1"/>
          </p:cNvSpPr>
          <p:nvPr/>
        </p:nvSpPr>
        <p:spPr bwMode="auto">
          <a:xfrm>
            <a:off x="520147" y="2961620"/>
            <a:ext cx="8153400" cy="3351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682625" marR="0" lvl="0" indent="-450850" algn="l" defTabSz="914400" rtl="0" eaLnBrk="0" fontAlgn="base" latinLnBrk="0" hangingPunct="0">
              <a:lnSpc>
                <a:spcPct val="125000"/>
              </a:lnSpc>
              <a:spcBef>
                <a:spcPct val="50000"/>
              </a:spcBef>
              <a:spcAft>
                <a:spcPct val="0"/>
              </a:spcAft>
              <a:buClr>
                <a:srgbClr val="CC0000"/>
              </a:buClr>
              <a:buSzPct val="85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Rule-making should build on and relate to an established body of concepts. </a:t>
            </a:r>
          </a:p>
          <a:p>
            <a:pPr marL="682625" marR="0" lvl="0" indent="-450850" algn="l" defTabSz="914400" rtl="0" eaLnBrk="0" fontAlgn="base" latinLnBrk="0" hangingPunct="0">
              <a:lnSpc>
                <a:spcPct val="125000"/>
              </a:lnSpc>
              <a:spcBef>
                <a:spcPct val="50000"/>
              </a:spcBef>
              <a:spcAft>
                <a:spcPct val="0"/>
              </a:spcAft>
              <a:buClr>
                <a:srgbClr val="CC0000"/>
              </a:buClr>
              <a:buSzPct val="85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Enables IASB to issue </a:t>
            </a:r>
            <a:r>
              <a:rPr kumimoji="0" lang="en-US" altLang="en-US" sz="2200" b="1" i="0" u="none" strike="noStrike" kern="1200" cap="none" spc="0" normalizeH="0" baseline="0" noProof="0">
                <a:ln>
                  <a:noFill/>
                </a:ln>
                <a:solidFill>
                  <a:srgbClr val="000000"/>
                </a:solidFill>
                <a:effectLst/>
                <a:uLnTx/>
                <a:uFillTx/>
                <a:latin typeface="Liberation Sans"/>
                <a:ea typeface="+mn-ea"/>
                <a:cs typeface="+mn-cs"/>
              </a:rPr>
              <a:t>more useful and consistent pronouncements over time</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a:t>
            </a:r>
          </a:p>
          <a:p>
            <a:pPr marL="682625" lvl="0" indent="-450850">
              <a:lnSpc>
                <a:spcPct val="125000"/>
              </a:lnSpc>
              <a:spcBef>
                <a:spcPct val="50000"/>
              </a:spcBef>
              <a:buClr>
                <a:srgbClr val="CC0000"/>
              </a:buClr>
              <a:buSzPct val="85000"/>
              <a:buFont typeface="Arial" panose="020B0604020202020204" pitchFamily="34" charset="0"/>
              <a:buChar char="►"/>
              <a:defRPr/>
            </a:pPr>
            <a:r>
              <a:rPr lang="en-US" altLang="en-US" sz="2200">
                <a:solidFill>
                  <a:srgbClr val="000000"/>
                </a:solidFill>
                <a:latin typeface="Liberation Sans"/>
              </a:rPr>
              <a:t>The profession should be able to more quickly solve new and emerging practical problems by referring to an existing framework of basic theory.</a:t>
            </a:r>
            <a:endParaRPr kumimoji="0" lang="en-US" altLang="en-US" sz="22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207881" name="Rectangle 9"/>
          <p:cNvSpPr>
            <a:spLocks noChangeArrowheads="1"/>
          </p:cNvSpPr>
          <p:nvPr/>
        </p:nvSpPr>
        <p:spPr bwMode="auto">
          <a:xfrm>
            <a:off x="533400" y="1371600"/>
            <a:ext cx="82296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ct val="50000"/>
              </a:spcBef>
              <a:spcAft>
                <a:spcPct val="0"/>
              </a:spcAft>
              <a:buClrTx/>
              <a:buSzPct val="80000"/>
              <a:buFontTx/>
              <a:buNone/>
              <a:tabLst/>
              <a:defRPr/>
            </a:pPr>
            <a:r>
              <a:rPr kumimoji="0" lang="en-US" altLang="en-US" sz="2400" b="1" i="0" u="none" strike="noStrike" kern="1200" cap="none" spc="0" normalizeH="0" baseline="0" noProof="0">
                <a:ln>
                  <a:noFill/>
                </a:ln>
                <a:solidFill>
                  <a:srgbClr val="0000FF">
                    <a:lumMod val="75000"/>
                  </a:srgbClr>
                </a:solidFill>
                <a:effectLst/>
                <a:uLnTx/>
                <a:uFillTx/>
                <a:latin typeface="Liberation Sans"/>
                <a:ea typeface="+mn-ea"/>
                <a:cs typeface="+mn-cs"/>
              </a:rPr>
              <a:t>Conceptual Framework</a:t>
            </a:r>
            <a:r>
              <a:rPr kumimoji="0" lang="en-US" altLang="en-US" sz="2400" b="0" i="0" u="none" strike="noStrike" kern="1200" cap="none" spc="0" normalizeH="0" baseline="0" noProof="0">
                <a:ln>
                  <a:noFill/>
                </a:ln>
                <a:solidFill>
                  <a:srgbClr val="0000FF">
                    <a:lumMod val="75000"/>
                  </a:srgbClr>
                </a:solidFill>
                <a:effectLst/>
                <a:uLnTx/>
                <a:uFillTx/>
                <a:latin typeface="Liberation Sans"/>
                <a:ea typeface="+mn-ea"/>
                <a:cs typeface="+mn-cs"/>
              </a:rPr>
              <a:t> </a:t>
            </a:r>
            <a:r>
              <a:rPr kumimoji="0" lang="en-US" altLang="en-US" sz="2400" b="0" i="0" u="none" strike="noStrike" kern="1200" cap="none" spc="0" normalizeH="0" baseline="0" noProof="0">
                <a:ln>
                  <a:noFill/>
                </a:ln>
                <a:solidFill>
                  <a:srgbClr val="000000"/>
                </a:solidFill>
                <a:effectLst/>
                <a:uLnTx/>
                <a:uFillTx/>
                <a:latin typeface="Liberation Sans"/>
                <a:ea typeface="+mn-ea"/>
                <a:cs typeface="+mn-cs"/>
              </a:rPr>
              <a:t>establishes the concepts that underlie financial reporting.</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1</a:t>
            </a:r>
          </a:p>
        </p:txBody>
      </p:sp>
      <p:sp>
        <p:nvSpPr>
          <p:cNvPr id="9" name="Rectangle 10"/>
          <p:cNvSpPr>
            <a:spLocks noGrp="1" noChangeArrowheads="1"/>
          </p:cNvSpPr>
          <p:nvPr>
            <p:ph type="title" idx="4294967295"/>
          </p:nvPr>
        </p:nvSpPr>
        <p:spPr bwMode="auto">
          <a:xfrm>
            <a:off x="685800" y="609600"/>
            <a:ext cx="8229600" cy="560388"/>
          </a:xfr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noAutofit/>
          </a:bodyPr>
          <a:lstStyle/>
          <a:p>
            <a:r>
              <a:rPr lang="en-US" altLang="en-US" sz="3200" b="1" kern="1200">
                <a:solidFill>
                  <a:schemeClr val="tx1"/>
                </a:solidFill>
                <a:effectLst/>
                <a:ea typeface="+mn-ea"/>
                <a:cs typeface="+mn-cs"/>
              </a:rPr>
              <a:t>Conceptual Framework</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7877">
                                            <p:txEl>
                                              <p:pRg st="0" end="0"/>
                                            </p:txEl>
                                          </p:spTgt>
                                        </p:tgtEl>
                                        <p:attrNameLst>
                                          <p:attrName>style.visibility</p:attrName>
                                        </p:attrNameLst>
                                      </p:cBhvr>
                                      <p:to>
                                        <p:strVal val="visible"/>
                                      </p:to>
                                    </p:set>
                                    <p:animEffect transition="in" filter="wipe(left)">
                                      <p:cBhvr>
                                        <p:cTn id="7" dur="500"/>
                                        <p:tgtEl>
                                          <p:spTgt spid="2078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7877">
                                            <p:txEl>
                                              <p:pRg st="1" end="1"/>
                                            </p:txEl>
                                          </p:spTgt>
                                        </p:tgtEl>
                                        <p:attrNameLst>
                                          <p:attrName>style.visibility</p:attrName>
                                        </p:attrNameLst>
                                      </p:cBhvr>
                                      <p:to>
                                        <p:strVal val="visible"/>
                                      </p:to>
                                    </p:set>
                                    <p:animEffect transition="in" filter="wipe(left)">
                                      <p:cBhvr>
                                        <p:cTn id="12" dur="500"/>
                                        <p:tgtEl>
                                          <p:spTgt spid="2078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7877">
                                            <p:txEl>
                                              <p:pRg st="2" end="2"/>
                                            </p:txEl>
                                          </p:spTgt>
                                        </p:tgtEl>
                                        <p:attrNameLst>
                                          <p:attrName>style.visibility</p:attrName>
                                        </p:attrNameLst>
                                      </p:cBhvr>
                                      <p:to>
                                        <p:strVal val="visible"/>
                                      </p:to>
                                    </p:set>
                                    <p:animEffect transition="in" filter="wipe(left)">
                                      <p:cBhvr>
                                        <p:cTn id="17" dur="500"/>
                                        <p:tgtEl>
                                          <p:spTgt spid="20787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7" grpId="0" build="p" bldLvl="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Text Box 2"/>
          <p:cNvSpPr txBox="1">
            <a:spLocks noChangeArrowheads="1"/>
          </p:cNvSpPr>
          <p:nvPr/>
        </p:nvSpPr>
        <p:spPr bwMode="auto">
          <a:xfrm>
            <a:off x="533400" y="1981200"/>
            <a:ext cx="7315200" cy="5133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50838" indent="-350838"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350838" marR="0" lvl="0" indent="-350838" algn="l" defTabSz="914400" rtl="0" eaLnBrk="0" fontAlgn="base" latinLnBrk="0" hangingPunct="0">
              <a:lnSpc>
                <a:spcPct val="115000"/>
              </a:lnSpc>
              <a:spcBef>
                <a:spcPct val="30000"/>
              </a:spcBef>
              <a:spcAft>
                <a:spcPct val="0"/>
              </a:spcAft>
              <a:buClrTx/>
              <a:buSzPct val="80000"/>
              <a:buFontTx/>
              <a:buNone/>
              <a:tabLst/>
              <a:defRPr/>
            </a:pPr>
            <a:r>
              <a:rPr kumimoji="0" lang="en-US" altLang="en-US" sz="2600" b="1" i="0" u="none" strike="noStrike" kern="1200" cap="none" spc="0" normalizeH="0" baseline="0" noProof="0">
                <a:ln>
                  <a:noFill/>
                </a:ln>
                <a:solidFill>
                  <a:srgbClr val="000000"/>
                </a:solidFill>
                <a:effectLst/>
                <a:uLnTx/>
                <a:uFillTx/>
                <a:latin typeface="Liberation Sans"/>
                <a:ea typeface="+mn-ea"/>
                <a:cs typeface="+mn-cs"/>
              </a:rPr>
              <a:t>Three levels:</a:t>
            </a:r>
            <a:endParaRPr kumimoji="0" lang="en-US" altLang="en-US" sz="26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225294" name="Text Box 14"/>
          <p:cNvSpPr txBox="1">
            <a:spLocks noChangeArrowheads="1"/>
          </p:cNvSpPr>
          <p:nvPr/>
        </p:nvSpPr>
        <p:spPr bwMode="auto">
          <a:xfrm>
            <a:off x="533400" y="1371600"/>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a:ea typeface="+mn-ea"/>
                <a:cs typeface="+mn-cs"/>
              </a:rPr>
              <a:t>Overview of the Conceptual Framework</a:t>
            </a:r>
          </a:p>
        </p:txBody>
      </p:sp>
      <p:sp>
        <p:nvSpPr>
          <p:cNvPr id="10" name="Text Box 3"/>
          <p:cNvSpPr txBox="1">
            <a:spLocks noChangeArrowheads="1"/>
          </p:cNvSpPr>
          <p:nvPr/>
        </p:nvSpPr>
        <p:spPr bwMode="auto">
          <a:xfrm>
            <a:off x="533400" y="2590800"/>
            <a:ext cx="7772400" cy="2658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Comic Sans MS" pitchFamily="66" charset="0"/>
              </a:defRPr>
            </a:lvl1pPr>
            <a:lvl2pPr marL="685800"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685800" marR="0" lvl="1" indent="-457200" algn="l" defTabSz="914400" rtl="0" eaLnBrk="0" fontAlgn="base" latinLnBrk="0" hangingPunct="0">
              <a:lnSpc>
                <a:spcPct val="125000"/>
              </a:lnSpc>
              <a:spcBef>
                <a:spcPct val="50000"/>
              </a:spcBef>
              <a:spcAft>
                <a:spcPct val="0"/>
              </a:spcAft>
              <a:buClr>
                <a:srgbClr val="CC0000"/>
              </a:buClr>
              <a:buSzPct val="80000"/>
              <a:buFont typeface="Wingdings" pitchFamily="2" charset="2"/>
              <a:buChar char="u"/>
              <a:tabLst/>
              <a:defRPr/>
            </a:pPr>
            <a:r>
              <a:rPr kumimoji="0" lang="en-US" altLang="en-US" sz="2300" b="1" i="0" u="none" strike="noStrike" kern="1200" cap="none" spc="0" normalizeH="0" baseline="0" noProof="0">
                <a:ln>
                  <a:noFill/>
                </a:ln>
                <a:solidFill>
                  <a:srgbClr val="000000"/>
                </a:solidFill>
                <a:effectLst/>
                <a:uLnTx/>
                <a:uFillTx/>
                <a:latin typeface="Liberation Sans"/>
                <a:ea typeface="+mn-ea"/>
                <a:cs typeface="+mn-cs"/>
              </a:rPr>
              <a:t>First Level</a:t>
            </a:r>
            <a:r>
              <a:rPr kumimoji="0" lang="en-US" altLang="en-US" sz="2300" b="0" i="0" u="none" strike="noStrike" kern="1200" cap="none" spc="0" normalizeH="0" baseline="0" noProof="0">
                <a:ln>
                  <a:noFill/>
                </a:ln>
                <a:solidFill>
                  <a:srgbClr val="000000"/>
                </a:solidFill>
                <a:effectLst/>
                <a:uLnTx/>
                <a:uFillTx/>
                <a:latin typeface="Liberation Sans"/>
                <a:ea typeface="+mn-ea"/>
                <a:cs typeface="+mn-cs"/>
              </a:rPr>
              <a:t> = Objectives of Financial Reporting</a:t>
            </a:r>
          </a:p>
          <a:p>
            <a:pPr marL="685800" marR="0" lvl="1" indent="-457200" algn="l" defTabSz="914400" rtl="0" eaLnBrk="0" fontAlgn="base" latinLnBrk="0" hangingPunct="0">
              <a:lnSpc>
                <a:spcPct val="125000"/>
              </a:lnSpc>
              <a:spcBef>
                <a:spcPct val="50000"/>
              </a:spcBef>
              <a:spcAft>
                <a:spcPct val="0"/>
              </a:spcAft>
              <a:buClr>
                <a:srgbClr val="CC0000"/>
              </a:buClr>
              <a:buSzPct val="80000"/>
              <a:buFont typeface="Wingdings" pitchFamily="2" charset="2"/>
              <a:buChar char="u"/>
              <a:tabLst/>
              <a:defRPr/>
            </a:pPr>
            <a:r>
              <a:rPr kumimoji="0" lang="en-US" altLang="en-US" sz="2300" b="1" i="0" u="none" strike="noStrike" kern="1200" cap="none" spc="0" normalizeH="0" baseline="0" noProof="0">
                <a:ln>
                  <a:noFill/>
                </a:ln>
                <a:solidFill>
                  <a:srgbClr val="000000"/>
                </a:solidFill>
                <a:effectLst/>
                <a:uLnTx/>
                <a:uFillTx/>
                <a:latin typeface="Liberation Sans"/>
                <a:ea typeface="+mn-ea"/>
                <a:cs typeface="+mn-cs"/>
              </a:rPr>
              <a:t>Second Level</a:t>
            </a:r>
            <a:r>
              <a:rPr kumimoji="0" lang="en-US" altLang="en-US" sz="2300" b="0" i="0" u="none" strike="noStrike" kern="1200" cap="none" spc="0" normalizeH="0" baseline="0" noProof="0">
                <a:ln>
                  <a:noFill/>
                </a:ln>
                <a:solidFill>
                  <a:srgbClr val="000000"/>
                </a:solidFill>
                <a:effectLst/>
                <a:uLnTx/>
                <a:uFillTx/>
                <a:latin typeface="Liberation Sans"/>
                <a:ea typeface="+mn-ea"/>
                <a:cs typeface="+mn-cs"/>
              </a:rPr>
              <a:t> = Qualitative Characteristics and Elements of Financial Statements</a:t>
            </a:r>
          </a:p>
          <a:p>
            <a:pPr marL="685800" marR="0" lvl="1" indent="-457200" algn="l" defTabSz="914400" rtl="0" eaLnBrk="0" fontAlgn="base" latinLnBrk="0" hangingPunct="0">
              <a:lnSpc>
                <a:spcPct val="125000"/>
              </a:lnSpc>
              <a:spcBef>
                <a:spcPct val="50000"/>
              </a:spcBef>
              <a:spcAft>
                <a:spcPct val="0"/>
              </a:spcAft>
              <a:buClr>
                <a:srgbClr val="CC0000"/>
              </a:buClr>
              <a:buSzPct val="80000"/>
              <a:buFont typeface="Wingdings" pitchFamily="2" charset="2"/>
              <a:buChar char="u"/>
              <a:tabLst/>
              <a:defRPr/>
            </a:pPr>
            <a:r>
              <a:rPr kumimoji="0" lang="en-US" altLang="en-US" sz="2300" b="1" i="0" u="none" strike="noStrike" kern="1200" cap="none" spc="0" normalizeH="0" baseline="0" noProof="0">
                <a:ln>
                  <a:noFill/>
                </a:ln>
                <a:solidFill>
                  <a:srgbClr val="000000"/>
                </a:solidFill>
                <a:effectLst/>
                <a:uLnTx/>
                <a:uFillTx/>
                <a:latin typeface="Liberation Sans"/>
                <a:ea typeface="+mn-ea"/>
                <a:cs typeface="+mn-cs"/>
              </a:rPr>
              <a:t>Third Level</a:t>
            </a:r>
            <a:r>
              <a:rPr kumimoji="0" lang="en-US" altLang="en-US" sz="2300" b="0" i="0" u="none" strike="noStrike" kern="1200" cap="none" spc="0" normalizeH="0" baseline="0" noProof="0">
                <a:ln>
                  <a:noFill/>
                </a:ln>
                <a:solidFill>
                  <a:srgbClr val="000000"/>
                </a:solidFill>
                <a:effectLst/>
                <a:uLnTx/>
                <a:uFillTx/>
                <a:latin typeface="Liberation Sans"/>
                <a:ea typeface="+mn-ea"/>
                <a:cs typeface="+mn-cs"/>
              </a:rPr>
              <a:t> = Recognition, Measurement, and Disclosure Concepts.</a:t>
            </a:r>
          </a:p>
        </p:txBody>
      </p:sp>
      <p:sp>
        <p:nvSpPr>
          <p:cNvPr id="11" name="Text Box 3"/>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1</a:t>
            </a:r>
          </a:p>
        </p:txBody>
      </p:sp>
      <p:sp>
        <p:nvSpPr>
          <p:cNvPr id="12" name="Rectangle 10"/>
          <p:cNvSpPr txBox="1">
            <a:spLocks noChangeArrowheads="1"/>
          </p:cNvSpPr>
          <p:nvPr/>
        </p:nvSpPr>
        <p:spPr bwMode="auto">
          <a:xfrm>
            <a:off x="533400" y="381000"/>
            <a:ext cx="8229600" cy="560387"/>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a:ea typeface="+mj-ea"/>
                <a:cs typeface="+mj-cs"/>
              </a:rPr>
              <a:t>Conceptual Framework</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left)">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left)">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Isosceles Triangle 29"/>
          <p:cNvSpPr/>
          <p:nvPr/>
        </p:nvSpPr>
        <p:spPr bwMode="auto">
          <a:xfrm rot="10800000">
            <a:off x="1524000" y="2209797"/>
            <a:ext cx="5791200" cy="6172202"/>
          </a:xfrm>
          <a:prstGeom prst="triangle">
            <a:avLst>
              <a:gd name="adj" fmla="val 49110"/>
            </a:avLst>
          </a:prstGeom>
          <a:solidFill>
            <a:srgbClr val="F9EFA5"/>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 name="Isosceles Triangle 1"/>
          <p:cNvSpPr/>
          <p:nvPr/>
        </p:nvSpPr>
        <p:spPr bwMode="auto">
          <a:xfrm rot="10800000">
            <a:off x="2514599" y="4264384"/>
            <a:ext cx="3886199" cy="4301063"/>
          </a:xfrm>
          <a:prstGeom prst="triangle">
            <a:avLst>
              <a:gd name="adj" fmla="val 51307"/>
            </a:avLst>
          </a:prstGeom>
          <a:solidFill>
            <a:srgbClr val="98DCFE"/>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71" name="AutoShape 1027"/>
          <p:cNvSpPr>
            <a:spLocks noChangeArrowheads="1"/>
          </p:cNvSpPr>
          <p:nvPr/>
        </p:nvSpPr>
        <p:spPr bwMode="auto">
          <a:xfrm rot="5400000" flipH="1">
            <a:off x="4914900" y="-1257300"/>
            <a:ext cx="2057400" cy="4724400"/>
          </a:xfrm>
          <a:prstGeom prst="flowChartManualInput">
            <a:avLst/>
          </a:prstGeom>
          <a:solidFill>
            <a:srgbClr val="FDF9F1"/>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72" name="AutoShape 1028"/>
          <p:cNvSpPr>
            <a:spLocks noChangeArrowheads="1"/>
          </p:cNvSpPr>
          <p:nvPr/>
        </p:nvSpPr>
        <p:spPr bwMode="auto">
          <a:xfrm rot="16200000">
            <a:off x="1866900" y="-1257300"/>
            <a:ext cx="2057400" cy="4724400"/>
          </a:xfrm>
          <a:prstGeom prst="flowChartManualInput">
            <a:avLst/>
          </a:prstGeom>
          <a:solidFill>
            <a:srgbClr val="FDF9F1"/>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74" name="Rectangle 1030"/>
          <p:cNvSpPr>
            <a:spLocks noChangeArrowheads="1"/>
          </p:cNvSpPr>
          <p:nvPr/>
        </p:nvSpPr>
        <p:spPr bwMode="auto">
          <a:xfrm>
            <a:off x="3352800" y="76200"/>
            <a:ext cx="2133600" cy="2057400"/>
          </a:xfrm>
          <a:prstGeom prst="rect">
            <a:avLst/>
          </a:prstGeom>
          <a:solidFill>
            <a:srgbClr val="FDF9F1"/>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75" name="Text Box 1031"/>
          <p:cNvSpPr txBox="1">
            <a:spLocks noChangeArrowheads="1"/>
          </p:cNvSpPr>
          <p:nvPr/>
        </p:nvSpPr>
        <p:spPr bwMode="auto">
          <a:xfrm>
            <a:off x="1447800" y="152400"/>
            <a:ext cx="1828800"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ASSUMPTIONS</a:t>
            </a:r>
            <a:endParaRPr kumimoji="0" lang="en-US" altLang="en-US" sz="1400" b="0" i="0" u="none" strike="noStrike" kern="1200" cap="none" spc="0" normalizeH="0" baseline="0" noProof="0">
              <a:ln>
                <a:noFill/>
              </a:ln>
              <a:solidFill>
                <a:srgbClr val="000000"/>
              </a:solidFill>
              <a:effectLst/>
              <a:uLnTx/>
              <a:uFillTx/>
              <a:latin typeface="Liberation Sans"/>
              <a:ea typeface="+mn-ea"/>
              <a:cs typeface="+mn-cs"/>
            </a:endParaRP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Economic entity</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Going concern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Monetary unit</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Periodicity</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Accrual</a:t>
            </a:r>
          </a:p>
        </p:txBody>
      </p:sp>
      <p:sp>
        <p:nvSpPr>
          <p:cNvPr id="211976" name="Text Box 1032"/>
          <p:cNvSpPr txBox="1">
            <a:spLocks noChangeArrowheads="1"/>
          </p:cNvSpPr>
          <p:nvPr/>
        </p:nvSpPr>
        <p:spPr bwMode="auto">
          <a:xfrm>
            <a:off x="3352800" y="152400"/>
            <a:ext cx="2133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PRINCIPLES</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Measurement</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Revenue recognition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Expense recognition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Full disclosure</a:t>
            </a:r>
          </a:p>
        </p:txBody>
      </p:sp>
      <p:sp>
        <p:nvSpPr>
          <p:cNvPr id="211977" name="Text Box 1033"/>
          <p:cNvSpPr txBox="1">
            <a:spLocks noChangeArrowheads="1"/>
          </p:cNvSpPr>
          <p:nvPr/>
        </p:nvSpPr>
        <p:spPr bwMode="auto">
          <a:xfrm>
            <a:off x="5638800" y="152400"/>
            <a:ext cx="18288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CONSTRAINTS</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Cost</a:t>
            </a:r>
          </a:p>
        </p:txBody>
      </p:sp>
      <p:sp>
        <p:nvSpPr>
          <p:cNvPr id="211978" name="Text Box 1034"/>
          <p:cNvSpPr txBox="1">
            <a:spLocks noChangeArrowheads="1"/>
          </p:cNvSpPr>
          <p:nvPr/>
        </p:nvSpPr>
        <p:spPr bwMode="auto">
          <a:xfrm>
            <a:off x="3352800" y="4458831"/>
            <a:ext cx="2133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1550" indent="-457200" algn="l">
              <a:defRPr sz="2400">
                <a:solidFill>
                  <a:schemeClr val="tx1"/>
                </a:solidFill>
                <a:latin typeface="Times New Roman" pitchFamily="18" charset="0"/>
              </a:defRPr>
            </a:lvl2pPr>
            <a:lvl3pPr marL="1543050" indent="-457200" algn="l">
              <a:defRPr sz="2400">
                <a:solidFill>
                  <a:schemeClr val="tx1"/>
                </a:solidFill>
                <a:latin typeface="Times New Roman" pitchFamily="18" charset="0"/>
              </a:defRPr>
            </a:lvl3pPr>
            <a:lvl4pPr marL="2114550" indent="-457200" algn="l">
              <a:defRPr sz="2400">
                <a:solidFill>
                  <a:schemeClr val="tx1"/>
                </a:solidFill>
                <a:latin typeface="Times New Roman" pitchFamily="18" charset="0"/>
              </a:defRPr>
            </a:lvl4pPr>
            <a:lvl5pPr marL="2686050" indent="-457200" algn="l">
              <a:defRPr sz="2400">
                <a:solidFill>
                  <a:schemeClr val="tx1"/>
                </a:solidFill>
                <a:latin typeface="Times New Roman" pitchFamily="18" charset="0"/>
              </a:defRPr>
            </a:lvl5pPr>
            <a:lvl6pPr marL="3143250" indent="-457200" eaLnBrk="0" fontAlgn="base" hangingPunct="0">
              <a:spcBef>
                <a:spcPct val="0"/>
              </a:spcBef>
              <a:spcAft>
                <a:spcPct val="0"/>
              </a:spcAft>
              <a:defRPr sz="2400">
                <a:solidFill>
                  <a:schemeClr val="tx1"/>
                </a:solidFill>
                <a:latin typeface="Times New Roman" pitchFamily="18" charset="0"/>
              </a:defRPr>
            </a:lvl6pPr>
            <a:lvl7pPr marL="3600450" indent="-457200" eaLnBrk="0" fontAlgn="base" hangingPunct="0">
              <a:spcBef>
                <a:spcPct val="0"/>
              </a:spcBef>
              <a:spcAft>
                <a:spcPct val="0"/>
              </a:spcAft>
              <a:defRPr sz="2400">
                <a:solidFill>
                  <a:schemeClr val="tx1"/>
                </a:solidFill>
                <a:latin typeface="Times New Roman" pitchFamily="18" charset="0"/>
              </a:defRPr>
            </a:lvl7pPr>
            <a:lvl8pPr marL="4057650" indent="-457200" eaLnBrk="0" fontAlgn="base" hangingPunct="0">
              <a:spcBef>
                <a:spcPct val="0"/>
              </a:spcBef>
              <a:spcAft>
                <a:spcPct val="0"/>
              </a:spcAft>
              <a:defRPr sz="2400">
                <a:solidFill>
                  <a:schemeClr val="tx1"/>
                </a:solidFill>
                <a:latin typeface="Times New Roman" pitchFamily="18" charset="0"/>
              </a:defRPr>
            </a:lvl8pPr>
            <a:lvl9pPr marL="451485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OBJECTIVE</a:t>
            </a:r>
            <a:endParaRPr kumimoji="0" lang="en-US" altLang="en-US" sz="1400" b="0" i="0" u="none" strike="noStrike" kern="1200" cap="none" spc="0" normalizeH="0" baseline="0" noProof="0">
              <a:ln>
                <a:noFill/>
              </a:ln>
              <a:solidFill>
                <a:srgbClr val="000000"/>
              </a:solidFill>
              <a:effectLst/>
              <a:uLnTx/>
              <a:uFillTx/>
              <a:latin typeface="Liberation Sans"/>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Provide information about the reporting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entity that is useful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to present and potential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equity investors,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lenders, and other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creditors in their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capacity as capital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providers.</a:t>
            </a:r>
          </a:p>
        </p:txBody>
      </p:sp>
      <p:sp>
        <p:nvSpPr>
          <p:cNvPr id="211981" name="Text Box 1037"/>
          <p:cNvSpPr txBox="1">
            <a:spLocks noChangeArrowheads="1"/>
          </p:cNvSpPr>
          <p:nvPr/>
        </p:nvSpPr>
        <p:spPr bwMode="auto">
          <a:xfrm>
            <a:off x="4800600" y="2514600"/>
            <a:ext cx="1295400" cy="1503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71550" indent="-457200" algn="l">
              <a:defRPr sz="2400">
                <a:solidFill>
                  <a:schemeClr val="tx1"/>
                </a:solidFill>
                <a:latin typeface="Times New Roman" pitchFamily="18" charset="0"/>
              </a:defRPr>
            </a:lvl2pPr>
            <a:lvl3pPr marL="1543050" indent="-457200" algn="l">
              <a:defRPr sz="2400">
                <a:solidFill>
                  <a:schemeClr val="tx1"/>
                </a:solidFill>
                <a:latin typeface="Times New Roman" pitchFamily="18" charset="0"/>
              </a:defRPr>
            </a:lvl3pPr>
            <a:lvl4pPr marL="2114550" indent="-457200" algn="l">
              <a:defRPr sz="2400">
                <a:solidFill>
                  <a:schemeClr val="tx1"/>
                </a:solidFill>
                <a:latin typeface="Times New Roman" pitchFamily="18" charset="0"/>
              </a:defRPr>
            </a:lvl4pPr>
            <a:lvl5pPr marL="2686050" indent="-457200" algn="l">
              <a:defRPr sz="2400">
                <a:solidFill>
                  <a:schemeClr val="tx1"/>
                </a:solidFill>
                <a:latin typeface="Times New Roman" pitchFamily="18" charset="0"/>
              </a:defRPr>
            </a:lvl5pPr>
            <a:lvl6pPr marL="3143250" indent="-457200" eaLnBrk="0" fontAlgn="base" hangingPunct="0">
              <a:spcBef>
                <a:spcPct val="0"/>
              </a:spcBef>
              <a:spcAft>
                <a:spcPct val="0"/>
              </a:spcAft>
              <a:defRPr sz="2400">
                <a:solidFill>
                  <a:schemeClr val="tx1"/>
                </a:solidFill>
                <a:latin typeface="Times New Roman" pitchFamily="18" charset="0"/>
              </a:defRPr>
            </a:lvl6pPr>
            <a:lvl7pPr marL="3600450" indent="-457200" eaLnBrk="0" fontAlgn="base" hangingPunct="0">
              <a:spcBef>
                <a:spcPct val="0"/>
              </a:spcBef>
              <a:spcAft>
                <a:spcPct val="0"/>
              </a:spcAft>
              <a:defRPr sz="2400">
                <a:solidFill>
                  <a:schemeClr val="tx1"/>
                </a:solidFill>
                <a:latin typeface="Times New Roman" pitchFamily="18" charset="0"/>
              </a:defRPr>
            </a:lvl7pPr>
            <a:lvl8pPr marL="4057650" indent="-457200" eaLnBrk="0" fontAlgn="base" hangingPunct="0">
              <a:spcBef>
                <a:spcPct val="0"/>
              </a:spcBef>
              <a:spcAft>
                <a:spcPct val="0"/>
              </a:spcAft>
              <a:defRPr sz="2400">
                <a:solidFill>
                  <a:schemeClr val="tx1"/>
                </a:solidFill>
                <a:latin typeface="Times New Roman" pitchFamily="18" charset="0"/>
              </a:defRPr>
            </a:lvl8pPr>
            <a:lvl9pPr marL="4514850"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0"/>
              </a:spcBef>
              <a:spcAft>
                <a:spcPct val="3000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ELEMENTS</a:t>
            </a:r>
            <a:endParaRPr kumimoji="0" lang="en-US" altLang="en-US" sz="1400" b="0" i="0" u="none" strike="noStrike" kern="1200" cap="none" spc="0" normalizeH="0" baseline="0" noProof="0">
              <a:ln>
                <a:noFill/>
              </a:ln>
              <a:solidFill>
                <a:srgbClr val="000000"/>
              </a:solidFill>
              <a:effectLst/>
              <a:uLnTx/>
              <a:uFillTx/>
              <a:latin typeface="Liberation Sans"/>
              <a:ea typeface="+mn-ea"/>
              <a:cs typeface="+mn-cs"/>
            </a:endParaRPr>
          </a:p>
          <a:p>
            <a:pPr marL="228600" marR="0" lvl="0" indent="-228600" algn="l" defTabSz="914400" rtl="0" eaLnBrk="0" fontAlgn="base" latinLnBrk="0" hangingPunct="0">
              <a:lnSpc>
                <a:spcPct val="105000"/>
              </a:lnSpc>
              <a:spcBef>
                <a:spcPct val="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Assets</a:t>
            </a:r>
          </a:p>
          <a:p>
            <a:pPr marL="228600" marR="0" lvl="0" indent="-228600" algn="l" defTabSz="914400" rtl="0" eaLnBrk="0" fontAlgn="base" latinLnBrk="0" hangingPunct="0">
              <a:lnSpc>
                <a:spcPct val="105000"/>
              </a:lnSpc>
              <a:spcBef>
                <a:spcPct val="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Liabilities</a:t>
            </a:r>
          </a:p>
          <a:p>
            <a:pPr marL="228600" marR="0" lvl="0" indent="-228600" algn="l" defTabSz="914400" rtl="0" eaLnBrk="0" fontAlgn="base" latinLnBrk="0" hangingPunct="0">
              <a:lnSpc>
                <a:spcPct val="105000"/>
              </a:lnSpc>
              <a:spcBef>
                <a:spcPct val="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Equity</a:t>
            </a:r>
          </a:p>
          <a:p>
            <a:pPr marL="228600" marR="0" lvl="0" indent="-228600" algn="l" defTabSz="914400" rtl="0" eaLnBrk="0" fontAlgn="base" latinLnBrk="0" hangingPunct="0">
              <a:lnSpc>
                <a:spcPct val="105000"/>
              </a:lnSpc>
              <a:spcBef>
                <a:spcPct val="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Income</a:t>
            </a:r>
          </a:p>
          <a:p>
            <a:pPr marL="228600" marR="0" lvl="0" indent="-228600" algn="l" defTabSz="914400" rtl="0" eaLnBrk="0" fontAlgn="base" latinLnBrk="0" hangingPunct="0">
              <a:lnSpc>
                <a:spcPct val="105000"/>
              </a:lnSpc>
              <a:spcBef>
                <a:spcPct val="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Expenses</a:t>
            </a:r>
          </a:p>
        </p:txBody>
      </p:sp>
      <p:sp>
        <p:nvSpPr>
          <p:cNvPr id="211982" name="Text Box 1038"/>
          <p:cNvSpPr txBox="1">
            <a:spLocks noChangeArrowheads="1"/>
          </p:cNvSpPr>
          <p:nvPr/>
        </p:nvSpPr>
        <p:spPr bwMode="auto">
          <a:xfrm>
            <a:off x="567267" y="5288220"/>
            <a:ext cx="21336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panose="020B0604020202020204" pitchFamily="34" charset="0"/>
                <a:ea typeface="+mn-ea"/>
                <a:cs typeface="+mn-cs"/>
              </a:rPr>
              <a:t>ILLUSTRATION 2.7  </a:t>
            </a:r>
            <a:r>
              <a:rPr kumimoji="0" lang="en-US" altLang="en-US" sz="1200" b="0" i="0" u="none" strike="noStrike" kern="1200" cap="none" spc="0" normalizeH="0" baseline="0" noProof="0">
                <a:ln>
                  <a:noFill/>
                </a:ln>
                <a:solidFill>
                  <a:srgbClr val="000000"/>
                </a:solidFill>
                <a:effectLst/>
                <a:uLnTx/>
                <a:uFillTx/>
                <a:latin typeface="Liberation Sans"/>
                <a:ea typeface="+mn-ea"/>
                <a:cs typeface="+mn-cs"/>
              </a:rPr>
              <a:t>Conceptual Framework for Financial Reporting</a:t>
            </a:r>
          </a:p>
        </p:txBody>
      </p:sp>
      <p:sp>
        <p:nvSpPr>
          <p:cNvPr id="211985" name="Line 1041"/>
          <p:cNvSpPr>
            <a:spLocks noChangeShapeType="1"/>
          </p:cNvSpPr>
          <p:nvPr/>
        </p:nvSpPr>
        <p:spPr bwMode="auto">
          <a:xfrm>
            <a:off x="4419600" y="2209800"/>
            <a:ext cx="0" cy="1981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88" name="Line 1044"/>
          <p:cNvSpPr>
            <a:spLocks noChangeShapeType="1"/>
          </p:cNvSpPr>
          <p:nvPr/>
        </p:nvSpPr>
        <p:spPr bwMode="auto">
          <a:xfrm flipH="1">
            <a:off x="6400799" y="2209800"/>
            <a:ext cx="914399" cy="198120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89" name="Line 1045"/>
          <p:cNvSpPr>
            <a:spLocks noChangeShapeType="1"/>
          </p:cNvSpPr>
          <p:nvPr/>
        </p:nvSpPr>
        <p:spPr bwMode="auto">
          <a:xfrm>
            <a:off x="1524000" y="2209800"/>
            <a:ext cx="579120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1991" name="Text Box 1047"/>
          <p:cNvSpPr txBox="1">
            <a:spLocks noChangeArrowheads="1"/>
          </p:cNvSpPr>
          <p:nvPr/>
        </p:nvSpPr>
        <p:spPr bwMode="auto">
          <a:xfrm>
            <a:off x="6019800" y="5112603"/>
            <a:ext cx="2590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Liberation Sans"/>
                <a:ea typeface="+mn-ea"/>
                <a:cs typeface="+mn-cs"/>
              </a:rPr>
              <a:t>First level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The "why"—purpose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of accounting</a:t>
            </a:r>
            <a:endParaRPr kumimoji="0" lang="en-US" altLang="en-US" sz="1600" b="1" i="0" u="none" strike="noStrike" kern="1200" cap="none" spc="0" normalizeH="0" baseline="0" noProof="0">
              <a:ln>
                <a:noFill/>
              </a:ln>
              <a:solidFill>
                <a:srgbClr val="000000"/>
              </a:solidFill>
              <a:effectLst/>
              <a:uLnTx/>
              <a:uFillTx/>
              <a:latin typeface="Liberation Sans"/>
              <a:ea typeface="+mn-ea"/>
              <a:cs typeface="+mn-cs"/>
            </a:endParaRPr>
          </a:p>
        </p:txBody>
      </p:sp>
      <p:sp>
        <p:nvSpPr>
          <p:cNvPr id="211992" name="Text Box 1048"/>
          <p:cNvSpPr txBox="1">
            <a:spLocks noChangeArrowheads="1"/>
          </p:cNvSpPr>
          <p:nvPr/>
        </p:nvSpPr>
        <p:spPr bwMode="auto">
          <a:xfrm>
            <a:off x="7010400" y="2895600"/>
            <a:ext cx="1905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Liberation Sans"/>
                <a:ea typeface="+mn-ea"/>
                <a:cs typeface="+mn-cs"/>
              </a:rPr>
              <a:t>Second level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Bridge between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levels 1 and 3</a:t>
            </a:r>
            <a:endParaRPr kumimoji="0" lang="en-US" altLang="en-US" sz="1600" b="1" i="0" u="none" strike="noStrike" kern="1200" cap="none" spc="0" normalizeH="0" baseline="0" noProof="0">
              <a:ln>
                <a:noFill/>
              </a:ln>
              <a:solidFill>
                <a:srgbClr val="000000"/>
              </a:solidFill>
              <a:effectLst/>
              <a:uLnTx/>
              <a:uFillTx/>
              <a:latin typeface="Liberation Sans"/>
              <a:ea typeface="+mn-ea"/>
              <a:cs typeface="+mn-cs"/>
            </a:endParaRPr>
          </a:p>
        </p:txBody>
      </p:sp>
      <p:sp>
        <p:nvSpPr>
          <p:cNvPr id="211993" name="Text Box 1049"/>
          <p:cNvSpPr txBox="1">
            <a:spLocks noChangeArrowheads="1"/>
          </p:cNvSpPr>
          <p:nvPr/>
        </p:nvSpPr>
        <p:spPr bwMode="auto">
          <a:xfrm>
            <a:off x="7086600" y="914400"/>
            <a:ext cx="1752600" cy="830997"/>
          </a:xfrm>
          <a:prstGeom prst="rect">
            <a:avLst/>
          </a:prstGeom>
          <a:solidFill>
            <a:schemeClr val="bg1"/>
          </a:solidFill>
          <a:ln>
            <a:solidFill>
              <a:schemeClr val="tx1"/>
            </a:solidFill>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a:ln>
                  <a:noFill/>
                </a:ln>
                <a:solidFill>
                  <a:srgbClr val="000000"/>
                </a:solidFill>
                <a:effectLst/>
                <a:uLnTx/>
                <a:uFillTx/>
                <a:latin typeface="Liberation Sans"/>
                <a:ea typeface="+mn-ea"/>
                <a:cs typeface="+mn-cs"/>
              </a:rPr>
              <a:t>Third level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The "how"—</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Liberation Sans"/>
                <a:ea typeface="+mn-ea"/>
                <a:cs typeface="+mn-cs"/>
              </a:rPr>
              <a:t>implementation</a:t>
            </a:r>
            <a:endParaRPr kumimoji="0" lang="en-US" altLang="en-US" sz="1600" b="1" i="0" u="none" strike="noStrike" kern="1200" cap="none" spc="0" normalizeH="0" baseline="0" noProof="0">
              <a:ln>
                <a:noFill/>
              </a:ln>
              <a:solidFill>
                <a:srgbClr val="000000"/>
              </a:solidFill>
              <a:effectLst/>
              <a:uLnTx/>
              <a:uFillTx/>
              <a:latin typeface="Liberation Sans"/>
              <a:ea typeface="+mn-ea"/>
              <a:cs typeface="+mn-cs"/>
            </a:endParaRPr>
          </a:p>
        </p:txBody>
      </p:sp>
      <p:sp>
        <p:nvSpPr>
          <p:cNvPr id="211996" name="Text Box 1052"/>
          <p:cNvSpPr txBox="1">
            <a:spLocks noChangeArrowheads="1"/>
          </p:cNvSpPr>
          <p:nvPr/>
        </p:nvSpPr>
        <p:spPr bwMode="auto">
          <a:xfrm>
            <a:off x="2286000" y="2286000"/>
            <a:ext cx="1905000" cy="155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342900" indent="-2286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ctr" defTabSz="914400" rtl="0" eaLnBrk="0" fontAlgn="base" latinLnBrk="0" hangingPunct="0">
              <a:lnSpc>
                <a:spcPct val="100000"/>
              </a:lnSpc>
              <a:spcBef>
                <a:spcPct val="4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QUALITATIVE CHARACTERISTICS</a:t>
            </a:r>
            <a:endParaRPr kumimoji="0" lang="en-US" altLang="en-US" sz="1400" b="0" i="0" u="none" strike="noStrike" kern="1200" cap="none" spc="0" normalizeH="0" baseline="0" noProof="0">
              <a:ln>
                <a:noFill/>
              </a:ln>
              <a:solidFill>
                <a:srgbClr val="000000"/>
              </a:solidFill>
              <a:effectLst/>
              <a:uLnTx/>
              <a:uFillTx/>
              <a:latin typeface="Liberation Sans"/>
              <a:ea typeface="+mn-ea"/>
              <a:cs typeface="+mn-cs"/>
            </a:endParaRPr>
          </a:p>
          <a:p>
            <a:pPr marL="342900" marR="0" lvl="1" indent="-228600" algn="l" defTabSz="914400" rtl="0" eaLnBrk="0" fontAlgn="base" latinLnBrk="0" hangingPunct="0">
              <a:lnSpc>
                <a:spcPct val="100000"/>
              </a:lnSpc>
              <a:spcBef>
                <a:spcPct val="4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Fundamental qualities</a:t>
            </a:r>
          </a:p>
          <a:p>
            <a:pPr marL="342900" marR="0" lvl="1" indent="-228600" algn="l" defTabSz="914400" rtl="0" eaLnBrk="0" fontAlgn="base" latinLnBrk="0" hangingPunct="0">
              <a:lnSpc>
                <a:spcPct val="100000"/>
              </a:lnSpc>
              <a:spcBef>
                <a:spcPct val="4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Enhancing qualities</a:t>
            </a:r>
          </a:p>
        </p:txBody>
      </p:sp>
      <p:sp>
        <p:nvSpPr>
          <p:cNvPr id="8" name="Rectangle 7"/>
          <p:cNvSpPr/>
          <p:nvPr/>
        </p:nvSpPr>
        <p:spPr bwMode="auto">
          <a:xfrm>
            <a:off x="7934680" y="897256"/>
            <a:ext cx="952500" cy="45719"/>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9" name="Rectangle 8"/>
          <p:cNvSpPr/>
          <p:nvPr/>
        </p:nvSpPr>
        <p:spPr bwMode="auto">
          <a:xfrm>
            <a:off x="8763000" y="897256"/>
            <a:ext cx="152400" cy="1007744"/>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32" name="Rectangle 31"/>
          <p:cNvSpPr/>
          <p:nvPr/>
        </p:nvSpPr>
        <p:spPr bwMode="auto">
          <a:xfrm flipV="1">
            <a:off x="7548656" y="1700784"/>
            <a:ext cx="1333500" cy="204215"/>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6" name="Rectangle 5"/>
          <p:cNvSpPr/>
          <p:nvPr/>
        </p:nvSpPr>
        <p:spPr bwMode="auto">
          <a:xfrm>
            <a:off x="1981200" y="4201682"/>
            <a:ext cx="4800600" cy="80124"/>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33" name="Line 1045"/>
          <p:cNvSpPr>
            <a:spLocks noChangeShapeType="1"/>
          </p:cNvSpPr>
          <p:nvPr/>
        </p:nvSpPr>
        <p:spPr bwMode="auto">
          <a:xfrm flipV="1">
            <a:off x="2472264" y="4191000"/>
            <a:ext cx="3928533" cy="11288"/>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34" name="Line 1045"/>
          <p:cNvSpPr>
            <a:spLocks noChangeShapeType="1"/>
          </p:cNvSpPr>
          <p:nvPr/>
        </p:nvSpPr>
        <p:spPr bwMode="auto">
          <a:xfrm flipV="1">
            <a:off x="2514598" y="4281316"/>
            <a:ext cx="3879270" cy="3312"/>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Tree>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14020" name="Rectangle 4"/>
          <p:cNvSpPr>
            <a:spLocks noGrp="1" noChangeArrowheads="1"/>
          </p:cNvSpPr>
          <p:nvPr>
            <p:ph idx="1"/>
          </p:nvPr>
        </p:nvSpPr>
        <p:spPr>
          <a:xfrm>
            <a:off x="685800" y="1447800"/>
            <a:ext cx="7848600" cy="48785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p>
            <a:pPr marL="0" lvl="0" indent="0">
              <a:lnSpc>
                <a:spcPct val="130000"/>
              </a:lnSpc>
              <a:spcBef>
                <a:spcPct val="35000"/>
              </a:spcBef>
              <a:buClrTx/>
              <a:buSzTx/>
              <a:buNone/>
            </a:pPr>
            <a:r>
              <a:rPr lang="en-US" altLang="en-US" sz="2600" kern="1200">
                <a:solidFill>
                  <a:srgbClr val="0000FF">
                    <a:lumMod val="75000"/>
                  </a:srgbClr>
                </a:solidFill>
                <a:effectLst/>
              </a:rPr>
              <a:t>Objective</a:t>
            </a:r>
            <a:r>
              <a:rPr lang="en-US" altLang="en-US" kern="1200">
                <a:solidFill>
                  <a:srgbClr val="0000FF">
                    <a:lumMod val="75000"/>
                  </a:srgbClr>
                </a:solidFill>
                <a:effectLst/>
              </a:rPr>
              <a:t>:</a:t>
            </a:r>
            <a:r>
              <a:rPr lang="en-US" altLang="en-US" sz="2400" kern="1200">
                <a:solidFill>
                  <a:srgbClr val="000000"/>
                </a:solidFill>
                <a:effectLst/>
              </a:rPr>
              <a:t>  </a:t>
            </a:r>
            <a:r>
              <a:rPr lang="en-US" altLang="en-US" sz="2300" b="0" kern="1200">
                <a:solidFill>
                  <a:srgbClr val="000000"/>
                </a:solidFill>
                <a:effectLst/>
              </a:rPr>
              <a:t>Provide financial information about the reporting entity that is </a:t>
            </a:r>
            <a:r>
              <a:rPr lang="en-US" altLang="en-US" sz="2300" u="sng" kern="1200">
                <a:solidFill>
                  <a:srgbClr val="000000"/>
                </a:solidFill>
                <a:effectLst/>
              </a:rPr>
              <a:t>useful</a:t>
            </a:r>
            <a:r>
              <a:rPr lang="en-US" altLang="en-US" sz="2300" b="0" kern="1200">
                <a:solidFill>
                  <a:srgbClr val="000000"/>
                </a:solidFill>
                <a:effectLst/>
              </a:rPr>
              <a:t> to </a:t>
            </a:r>
          </a:p>
          <a:p>
            <a:pPr marL="457200" lvl="1" indent="0">
              <a:lnSpc>
                <a:spcPct val="130000"/>
              </a:lnSpc>
              <a:spcBef>
                <a:spcPct val="35000"/>
              </a:spcBef>
              <a:buClr>
                <a:srgbClr val="CC0000"/>
              </a:buClr>
              <a:buSzPct val="85000"/>
              <a:buFont typeface="Arial" panose="020B0604020202020204" pitchFamily="34" charset="0"/>
              <a:buChar char="►"/>
            </a:pPr>
            <a:r>
              <a:rPr lang="en-US" altLang="en-US" sz="2200" b="0" kern="1200">
                <a:solidFill>
                  <a:srgbClr val="000000"/>
                </a:solidFill>
                <a:effectLst/>
                <a:ea typeface="+mn-ea"/>
                <a:cs typeface="+mn-cs"/>
              </a:rPr>
              <a:t>present and potential equity investors, </a:t>
            </a:r>
          </a:p>
          <a:p>
            <a:pPr marL="457200" lvl="1" indent="0">
              <a:lnSpc>
                <a:spcPct val="130000"/>
              </a:lnSpc>
              <a:spcBef>
                <a:spcPct val="35000"/>
              </a:spcBef>
              <a:buClr>
                <a:srgbClr val="CC0000"/>
              </a:buClr>
              <a:buSzPct val="85000"/>
              <a:buFont typeface="Arial" panose="020B0604020202020204" pitchFamily="34" charset="0"/>
              <a:buChar char="►"/>
            </a:pPr>
            <a:r>
              <a:rPr lang="en-US" altLang="en-US" sz="2200" b="0" kern="1200">
                <a:solidFill>
                  <a:srgbClr val="000000"/>
                </a:solidFill>
                <a:effectLst/>
                <a:ea typeface="+mn-ea"/>
                <a:cs typeface="+mn-cs"/>
              </a:rPr>
              <a:t>lenders, and </a:t>
            </a:r>
          </a:p>
          <a:p>
            <a:pPr marL="457200" lvl="1" indent="0">
              <a:lnSpc>
                <a:spcPct val="130000"/>
              </a:lnSpc>
              <a:spcBef>
                <a:spcPct val="35000"/>
              </a:spcBef>
              <a:buClr>
                <a:srgbClr val="CC0000"/>
              </a:buClr>
              <a:buSzPct val="85000"/>
              <a:buFont typeface="Arial" panose="020B0604020202020204" pitchFamily="34" charset="0"/>
              <a:buChar char="►"/>
            </a:pPr>
            <a:r>
              <a:rPr lang="en-US" altLang="en-US" sz="2200" b="0" kern="1200">
                <a:solidFill>
                  <a:srgbClr val="000000"/>
                </a:solidFill>
                <a:effectLst/>
                <a:ea typeface="+mn-ea"/>
                <a:cs typeface="+mn-cs"/>
              </a:rPr>
              <a:t>other creditors </a:t>
            </a:r>
          </a:p>
          <a:p>
            <a:pPr marL="457200" lvl="1" indent="0">
              <a:lnSpc>
                <a:spcPct val="130000"/>
              </a:lnSpc>
              <a:spcBef>
                <a:spcPct val="35000"/>
              </a:spcBef>
              <a:buClrTx/>
              <a:buNone/>
            </a:pPr>
            <a:r>
              <a:rPr lang="en-US" altLang="en-US" sz="2200" b="0" kern="1200">
                <a:solidFill>
                  <a:srgbClr val="000000"/>
                </a:solidFill>
                <a:effectLst/>
                <a:ea typeface="+mn-ea"/>
                <a:cs typeface="+mn-cs"/>
              </a:rPr>
              <a:t>in making decisions about providing resources to the entity.</a:t>
            </a:r>
            <a:endParaRPr lang="en-US" altLang="en-US" sz="2200" b="0" kern="1200">
              <a:solidFill>
                <a:srgbClr val="006600"/>
              </a:solidFill>
              <a:effectLst/>
              <a:ea typeface="+mn-ea"/>
              <a:cs typeface="+mn-cs"/>
            </a:endParaRPr>
          </a:p>
          <a:p>
            <a:pPr marL="231775" lvl="1" indent="0">
              <a:lnSpc>
                <a:spcPct val="125000"/>
              </a:lnSpc>
              <a:spcBef>
                <a:spcPct val="50000"/>
              </a:spcBef>
              <a:buClr>
                <a:srgbClr val="CC0000"/>
              </a:buClr>
              <a:buSzPct val="80000"/>
              <a:buNone/>
            </a:pPr>
            <a:endParaRPr lang="en-US" altLang="en-US" sz="2100" b="0">
              <a:effectLst/>
            </a:endParaRPr>
          </a:p>
          <a:p>
            <a:pPr marL="0" indent="0">
              <a:lnSpc>
                <a:spcPct val="125000"/>
              </a:lnSpc>
              <a:spcBef>
                <a:spcPct val="50000"/>
              </a:spcBef>
              <a:buClrTx/>
              <a:buFontTx/>
              <a:buNone/>
            </a:pPr>
            <a:endParaRPr lang="en-US" altLang="en-US" sz="2100" b="0">
              <a:solidFill>
                <a:schemeClr val="tx1"/>
              </a:solidFill>
              <a:effectLst/>
            </a:endParaRPr>
          </a:p>
        </p:txBody>
      </p:sp>
      <p:sp>
        <p:nvSpPr>
          <p:cNvPr id="214024" name="Rectangle 8"/>
          <p:cNvSpPr>
            <a:spLocks noGrp="1" noChangeArrowheads="1"/>
          </p:cNvSpPr>
          <p:nvPr>
            <p:ph type="title" idx="4294967295"/>
          </p:nvPr>
        </p:nvSpPr>
        <p:spPr>
          <a:xfrm>
            <a:off x="914400" y="381000"/>
            <a:ext cx="8229600" cy="560388"/>
          </a:xfr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noAutofit/>
          </a:bodyPr>
          <a:lstStyle/>
          <a:p>
            <a:r>
              <a:rPr lang="en-US" altLang="en-US" sz="3200" b="1" kern="1200">
                <a:solidFill>
                  <a:schemeClr val="tx1"/>
                </a:solidFill>
                <a:effectLst/>
                <a:ea typeface="+mn-ea"/>
                <a:cs typeface="+mn-cs"/>
              </a:rPr>
              <a:t>Basic Objective</a:t>
            </a:r>
          </a:p>
        </p:txBody>
      </p:sp>
      <p:sp>
        <p:nvSpPr>
          <p:cNvPr id="214026"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1</a:t>
            </a:r>
          </a:p>
        </p:txBody>
      </p:sp>
    </p:spTree>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ChangeArrowheads="1"/>
          </p:cNvSpPr>
          <p:nvPr/>
        </p:nvSpPr>
        <p:spPr bwMode="auto">
          <a:xfrm>
            <a:off x="533400" y="4122737"/>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Equity Investors and Creditors</a:t>
            </a:r>
          </a:p>
        </p:txBody>
      </p:sp>
      <p:sp>
        <p:nvSpPr>
          <p:cNvPr id="224261" name="Rectangle 5"/>
          <p:cNvSpPr>
            <a:spLocks noChangeArrowheads="1"/>
          </p:cNvSpPr>
          <p:nvPr/>
        </p:nvSpPr>
        <p:spPr bwMode="auto">
          <a:xfrm>
            <a:off x="762000" y="4724400"/>
            <a:ext cx="79248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marR="0" lvl="0" indent="-342900" algn="l" defTabSz="914400" rtl="0" eaLnBrk="0" fontAlgn="base" latinLnBrk="0" hangingPunct="0">
              <a:lnSpc>
                <a:spcPct val="100000"/>
              </a:lnSpc>
              <a:spcBef>
                <a:spcPct val="0"/>
              </a:spcBef>
              <a:spcAft>
                <a:spcPct val="0"/>
              </a:spcAft>
              <a:buClr>
                <a:srgbClr val="CC0000"/>
              </a:buClr>
              <a:buSzPct val="80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panose="020B0604020202020204"/>
                <a:ea typeface="+mn-ea"/>
                <a:cs typeface="+mn-cs"/>
              </a:rPr>
              <a:t>Investors and creditors are the primary user group.</a:t>
            </a:r>
          </a:p>
        </p:txBody>
      </p:sp>
      <p:sp>
        <p:nvSpPr>
          <p:cNvPr id="224269" name="Rectangle 13"/>
          <p:cNvSpPr>
            <a:spLocks noChangeArrowheads="1"/>
          </p:cNvSpPr>
          <p:nvPr/>
        </p:nvSpPr>
        <p:spPr bwMode="auto">
          <a:xfrm>
            <a:off x="533400" y="137160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General-Purpose Financial Statements</a:t>
            </a:r>
          </a:p>
        </p:txBody>
      </p:sp>
      <p:sp>
        <p:nvSpPr>
          <p:cNvPr id="224270" name="Rectangle 14"/>
          <p:cNvSpPr>
            <a:spLocks noChangeArrowheads="1"/>
          </p:cNvSpPr>
          <p:nvPr/>
        </p:nvSpPr>
        <p:spPr bwMode="auto">
          <a:xfrm>
            <a:off x="533400" y="1981200"/>
            <a:ext cx="7772400" cy="1869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685800" marR="0" lvl="1" indent="-457200" algn="l" defTabSz="914400" rtl="0" eaLnBrk="0" fontAlgn="base" latinLnBrk="0" hangingPunct="0">
              <a:lnSpc>
                <a:spcPct val="125000"/>
              </a:lnSpc>
              <a:spcBef>
                <a:spcPct val="25000"/>
              </a:spcBef>
              <a:spcAft>
                <a:spcPct val="0"/>
              </a:spcAft>
              <a:buClr>
                <a:srgbClr val="CC0000"/>
              </a:buClr>
              <a:buSzPct val="80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panose="020B0604020202020204"/>
                <a:ea typeface="+mn-ea"/>
                <a:cs typeface="+mn-cs"/>
              </a:rPr>
              <a:t>Provide financial reporting information to a wide variety of users. </a:t>
            </a:r>
          </a:p>
          <a:p>
            <a:pPr marL="685800" marR="0" lvl="1" indent="-457200" algn="l" defTabSz="914400" rtl="0" eaLnBrk="0" fontAlgn="base" latinLnBrk="0" hangingPunct="0">
              <a:lnSpc>
                <a:spcPct val="125000"/>
              </a:lnSpc>
              <a:spcBef>
                <a:spcPct val="25000"/>
              </a:spcBef>
              <a:spcAft>
                <a:spcPct val="0"/>
              </a:spcAft>
              <a:buClr>
                <a:srgbClr val="CC0000"/>
              </a:buClr>
              <a:buSzPct val="80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panose="020B0604020202020204"/>
                <a:ea typeface="+mn-ea"/>
                <a:cs typeface="+mn-cs"/>
              </a:rPr>
              <a:t>Provide the most useful information possible at  the least cost.</a:t>
            </a:r>
          </a:p>
        </p:txBody>
      </p:sp>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panose="020B0604020202020204"/>
                <a:ea typeface="+mn-ea"/>
                <a:cs typeface="+mn-cs"/>
              </a:rPr>
              <a:t>LO 2</a:t>
            </a:r>
          </a:p>
        </p:txBody>
      </p:sp>
      <p:sp>
        <p:nvSpPr>
          <p:cNvPr id="9" name="Rectangle 10"/>
          <p:cNvSpPr txBox="1">
            <a:spLocks noChangeArrowheads="1"/>
          </p:cNvSpPr>
          <p:nvPr/>
        </p:nvSpPr>
        <p:spPr bwMode="auto">
          <a:xfrm>
            <a:off x="533400" y="381000"/>
            <a:ext cx="845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panose="020B0604020202020204"/>
                <a:ea typeface="+mj-ea"/>
                <a:cs typeface="+mj-cs"/>
              </a:rPr>
              <a:t>Objective of Financial Reporting</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270">
                                            <p:txEl>
                                              <p:pRg st="0" end="0"/>
                                            </p:txEl>
                                          </p:spTgt>
                                        </p:tgtEl>
                                        <p:attrNameLst>
                                          <p:attrName>style.visibility</p:attrName>
                                        </p:attrNameLst>
                                      </p:cBhvr>
                                      <p:to>
                                        <p:strVal val="visible"/>
                                      </p:to>
                                    </p:set>
                                    <p:animEffect transition="in" filter="wipe(left)">
                                      <p:cBhvr>
                                        <p:cTn id="7" dur="500"/>
                                        <p:tgtEl>
                                          <p:spTgt spid="224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4270">
                                            <p:txEl>
                                              <p:pRg st="1" end="1"/>
                                            </p:txEl>
                                          </p:spTgt>
                                        </p:tgtEl>
                                        <p:attrNameLst>
                                          <p:attrName>style.visibility</p:attrName>
                                        </p:attrNameLst>
                                      </p:cBhvr>
                                      <p:to>
                                        <p:strVal val="visible"/>
                                      </p:to>
                                    </p:set>
                                    <p:animEffect transition="in" filter="wipe(left)">
                                      <p:cBhvr>
                                        <p:cTn id="12" dur="500"/>
                                        <p:tgtEl>
                                          <p:spTgt spid="224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4259"/>
                                        </p:tgtEl>
                                        <p:attrNameLst>
                                          <p:attrName>style.visibility</p:attrName>
                                        </p:attrNameLst>
                                      </p:cBhvr>
                                      <p:to>
                                        <p:strVal val="visible"/>
                                      </p:to>
                                    </p:set>
                                    <p:animEffect transition="in" filter="wipe(left)">
                                      <p:cBhvr>
                                        <p:cTn id="17" dur="500"/>
                                        <p:tgtEl>
                                          <p:spTgt spid="2242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4261"/>
                                        </p:tgtEl>
                                        <p:attrNameLst>
                                          <p:attrName>style.visibility</p:attrName>
                                        </p:attrNameLst>
                                      </p:cBhvr>
                                      <p:to>
                                        <p:strVal val="visible"/>
                                      </p:to>
                                    </p:set>
                                    <p:animEffect transition="in" filter="wipe(left)">
                                      <p:cBhvr>
                                        <p:cTn id="22" dur="500"/>
                                        <p:tgtEl>
                                          <p:spTgt spid="224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p:bldP spid="224261" grpId="0"/>
      <p:bldP spid="224270" grpId="0" build="p" bldLvl="3"/>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6" name="Rectangle 6"/>
          <p:cNvSpPr>
            <a:spLocks noChangeArrowheads="1"/>
          </p:cNvSpPr>
          <p:nvPr/>
        </p:nvSpPr>
        <p:spPr bwMode="auto">
          <a:xfrm>
            <a:off x="533400" y="3092450"/>
            <a:ext cx="655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Decision-Usefulness</a:t>
            </a:r>
          </a:p>
        </p:txBody>
      </p:sp>
      <p:sp>
        <p:nvSpPr>
          <p:cNvPr id="225287" name="Rectangle 7"/>
          <p:cNvSpPr>
            <a:spLocks noChangeArrowheads="1"/>
          </p:cNvSpPr>
          <p:nvPr/>
        </p:nvSpPr>
        <p:spPr bwMode="auto">
          <a:xfrm>
            <a:off x="838200" y="3711575"/>
            <a:ext cx="7620000" cy="195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97155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25000"/>
              </a:lnSpc>
              <a:spcBef>
                <a:spcPct val="35000"/>
              </a:spcBef>
              <a:spcAft>
                <a:spcPct val="0"/>
              </a:spcAft>
              <a:buClr>
                <a:srgbClr val="CC0000"/>
              </a:buClr>
              <a:buSzPct val="80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panose="020B0604020202020204"/>
                <a:ea typeface="+mn-ea"/>
                <a:cs typeface="+mn-cs"/>
              </a:rPr>
              <a:t>Investors are interested in assessing </a:t>
            </a:r>
          </a:p>
          <a:p>
            <a:pPr marL="971550" marR="0" lvl="1" indent="-457200" algn="l" defTabSz="914400" rtl="0" eaLnBrk="0" fontAlgn="base" latinLnBrk="0" hangingPunct="0">
              <a:lnSpc>
                <a:spcPct val="125000"/>
              </a:lnSpc>
              <a:spcBef>
                <a:spcPct val="35000"/>
              </a:spcBef>
              <a:spcAft>
                <a:spcPct val="0"/>
              </a:spcAft>
              <a:buClrTx/>
              <a:buSzTx/>
              <a:buFontTx/>
              <a:buAutoNum type="arabicPeriod"/>
              <a:tabLst/>
              <a:defRPr/>
            </a:pPr>
            <a:r>
              <a:rPr kumimoji="0" lang="en-US" altLang="en-US" sz="2100" b="0" i="0" u="none" strike="noStrike" kern="1200" cap="none" spc="0" normalizeH="0" baseline="0" noProof="0">
                <a:ln>
                  <a:noFill/>
                </a:ln>
                <a:solidFill>
                  <a:srgbClr val="000000"/>
                </a:solidFill>
                <a:effectLst/>
                <a:uLnTx/>
                <a:uFillTx/>
                <a:latin typeface="Liberation Sans" panose="020B0604020202020204"/>
                <a:ea typeface="+mn-ea"/>
                <a:cs typeface="+mn-cs"/>
              </a:rPr>
              <a:t>the company’s ability to generate net cash inflows and </a:t>
            </a:r>
          </a:p>
          <a:p>
            <a:pPr marL="971550" marR="0" lvl="1" indent="-457200" algn="l" defTabSz="914400" rtl="0" eaLnBrk="0" fontAlgn="base" latinLnBrk="0" hangingPunct="0">
              <a:lnSpc>
                <a:spcPct val="125000"/>
              </a:lnSpc>
              <a:spcBef>
                <a:spcPct val="35000"/>
              </a:spcBef>
              <a:spcAft>
                <a:spcPct val="0"/>
              </a:spcAft>
              <a:buClrTx/>
              <a:buSzTx/>
              <a:buFontTx/>
              <a:buAutoNum type="arabicPeriod"/>
              <a:tabLst/>
              <a:defRPr/>
            </a:pPr>
            <a:r>
              <a:rPr kumimoji="0" lang="en-US" altLang="en-US" sz="2100" b="0" i="0" u="none" strike="noStrike" kern="1200" cap="none" spc="0" normalizeH="0" baseline="0" noProof="0">
                <a:ln>
                  <a:noFill/>
                </a:ln>
                <a:solidFill>
                  <a:srgbClr val="000000"/>
                </a:solidFill>
                <a:effectLst/>
                <a:uLnTx/>
                <a:uFillTx/>
                <a:latin typeface="Liberation Sans" panose="020B0604020202020204"/>
                <a:ea typeface="+mn-ea"/>
                <a:cs typeface="+mn-cs"/>
              </a:rPr>
              <a:t>management’s ability to protect and enhance the capital providers’ investments.</a:t>
            </a:r>
          </a:p>
        </p:txBody>
      </p:sp>
      <p:sp>
        <p:nvSpPr>
          <p:cNvPr id="225288" name="Rectangle 8"/>
          <p:cNvSpPr>
            <a:spLocks noChangeArrowheads="1"/>
          </p:cNvSpPr>
          <p:nvPr/>
        </p:nvSpPr>
        <p:spPr bwMode="auto">
          <a:xfrm>
            <a:off x="533400" y="1371600"/>
            <a:ext cx="8153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Entity Perspective</a:t>
            </a:r>
          </a:p>
        </p:txBody>
      </p:sp>
      <p:sp>
        <p:nvSpPr>
          <p:cNvPr id="225289" name="Rectangle 9"/>
          <p:cNvSpPr>
            <a:spLocks noChangeArrowheads="1"/>
          </p:cNvSpPr>
          <p:nvPr/>
        </p:nvSpPr>
        <p:spPr bwMode="auto">
          <a:xfrm>
            <a:off x="838200" y="1976438"/>
            <a:ext cx="7924800" cy="867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marL="342900" marR="0" lvl="0" indent="-342900" algn="l" defTabSz="914400" rtl="0" eaLnBrk="0" fontAlgn="base" latinLnBrk="0" hangingPunct="0">
              <a:lnSpc>
                <a:spcPct val="120000"/>
              </a:lnSpc>
              <a:spcBef>
                <a:spcPct val="35000"/>
              </a:spcBef>
              <a:spcAft>
                <a:spcPct val="0"/>
              </a:spcAft>
              <a:buClr>
                <a:srgbClr val="CC0000"/>
              </a:buClr>
              <a:buSzPct val="80000"/>
              <a:buFont typeface="Arial" panose="020B0604020202020204" pitchFamily="34" charset="0"/>
              <a:buChar char="►"/>
              <a:tabLst/>
              <a:defRPr/>
            </a:pPr>
            <a:r>
              <a:rPr kumimoji="0" lang="en-US" altLang="en-US" sz="2200" b="0" i="0" u="none" strike="noStrike" kern="1200" cap="none" spc="0" normalizeH="0" baseline="0" noProof="0">
                <a:ln>
                  <a:noFill/>
                </a:ln>
                <a:solidFill>
                  <a:srgbClr val="000000"/>
                </a:solidFill>
                <a:effectLst/>
                <a:uLnTx/>
                <a:uFillTx/>
                <a:latin typeface="Liberation Sans" panose="020B0604020202020204"/>
                <a:ea typeface="+mn-ea"/>
                <a:cs typeface="+mn-cs"/>
              </a:rPr>
              <a:t>Companies viewed as separate and distinct from their owners (shareholders).</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panose="020B0604020202020204"/>
                <a:ea typeface="+mn-ea"/>
                <a:cs typeface="+mn-cs"/>
              </a:rPr>
              <a:t>LO 2</a:t>
            </a:r>
          </a:p>
        </p:txBody>
      </p:sp>
      <p:sp>
        <p:nvSpPr>
          <p:cNvPr id="9" name="Rectangle 10"/>
          <p:cNvSpPr txBox="1">
            <a:spLocks noChangeArrowheads="1"/>
          </p:cNvSpPr>
          <p:nvPr/>
        </p:nvSpPr>
        <p:spPr bwMode="auto">
          <a:xfrm>
            <a:off x="533400" y="381000"/>
            <a:ext cx="8458200" cy="560387"/>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C0C0C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panose="020B0604020202020204"/>
                <a:ea typeface="+mj-ea"/>
                <a:cs typeface="+mj-cs"/>
              </a:rPr>
              <a:t>Objective of Financial Reporting</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289"/>
                                        </p:tgtEl>
                                        <p:attrNameLst>
                                          <p:attrName>style.visibility</p:attrName>
                                        </p:attrNameLst>
                                      </p:cBhvr>
                                      <p:to>
                                        <p:strVal val="visible"/>
                                      </p:to>
                                    </p:set>
                                    <p:animEffect transition="in" filter="wipe(left)">
                                      <p:cBhvr>
                                        <p:cTn id="7" dur="500"/>
                                        <p:tgtEl>
                                          <p:spTgt spid="2252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286"/>
                                        </p:tgtEl>
                                        <p:attrNameLst>
                                          <p:attrName>style.visibility</p:attrName>
                                        </p:attrNameLst>
                                      </p:cBhvr>
                                      <p:to>
                                        <p:strVal val="visible"/>
                                      </p:to>
                                    </p:set>
                                    <p:animEffect transition="in" filter="wipe(left)">
                                      <p:cBhvr>
                                        <p:cTn id="12" dur="500"/>
                                        <p:tgtEl>
                                          <p:spTgt spid="22528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5287">
                                            <p:txEl>
                                              <p:pRg st="0" end="0"/>
                                            </p:txEl>
                                          </p:spTgt>
                                        </p:tgtEl>
                                        <p:attrNameLst>
                                          <p:attrName>style.visibility</p:attrName>
                                        </p:attrNameLst>
                                      </p:cBhvr>
                                      <p:to>
                                        <p:strVal val="visible"/>
                                      </p:to>
                                    </p:set>
                                    <p:animEffect transition="in" filter="wipe(left)">
                                      <p:cBhvr>
                                        <p:cTn id="17" dur="500"/>
                                        <p:tgtEl>
                                          <p:spTgt spid="2252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5287">
                                            <p:txEl>
                                              <p:pRg st="1" end="1"/>
                                            </p:txEl>
                                          </p:spTgt>
                                        </p:tgtEl>
                                        <p:attrNameLst>
                                          <p:attrName>style.visibility</p:attrName>
                                        </p:attrNameLst>
                                      </p:cBhvr>
                                      <p:to>
                                        <p:strVal val="visible"/>
                                      </p:to>
                                    </p:set>
                                    <p:animEffect transition="in" filter="wipe(left)">
                                      <p:cBhvr>
                                        <p:cTn id="22" dur="500"/>
                                        <p:tgtEl>
                                          <p:spTgt spid="22528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5287">
                                            <p:txEl>
                                              <p:pRg st="2" end="2"/>
                                            </p:txEl>
                                          </p:spTgt>
                                        </p:tgtEl>
                                        <p:attrNameLst>
                                          <p:attrName>style.visibility</p:attrName>
                                        </p:attrNameLst>
                                      </p:cBhvr>
                                      <p:to>
                                        <p:strVal val="visible"/>
                                      </p:to>
                                    </p:set>
                                    <p:animEffect transition="in" filter="wipe(left)">
                                      <p:cBhvr>
                                        <p:cTn id="27" dur="500"/>
                                        <p:tgtEl>
                                          <p:spTgt spid="2252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6" grpId="0"/>
      <p:bldP spid="225287" grpId="0" build="p" bldLvl="2"/>
      <p:bldP spid="22528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B0A8-CB3D-4876-AB3E-D4415DD320BD}"/>
              </a:ext>
            </a:extLst>
          </p:cNvPr>
          <p:cNvSpPr>
            <a:spLocks noGrp="1"/>
          </p:cNvSpPr>
          <p:nvPr>
            <p:ph type="title"/>
          </p:nvPr>
        </p:nvSpPr>
        <p:spPr>
          <a:xfrm>
            <a:off x="628650" y="341273"/>
            <a:ext cx="7886700" cy="954128"/>
          </a:xfrm>
        </p:spPr>
        <p:txBody>
          <a:bodyPr>
            <a:normAutofit/>
          </a:bodyPr>
          <a:lstStyle/>
          <a:p>
            <a:r>
              <a:rPr lang="en-US" sz="3200" b="1">
                <a:latin typeface="Liberation Sans" panose="020B0604020202020204"/>
              </a:rPr>
              <a:t>Course Objectives</a:t>
            </a:r>
          </a:p>
        </p:txBody>
      </p:sp>
      <p:sp>
        <p:nvSpPr>
          <p:cNvPr id="3" name="Content Placeholder 2">
            <a:extLst>
              <a:ext uri="{FF2B5EF4-FFF2-40B4-BE49-F238E27FC236}">
                <a16:creationId xmlns:a16="http://schemas.microsoft.com/office/drawing/2014/main" id="{CDD0474A-63FC-4D8E-A137-AACAD83B908E}"/>
              </a:ext>
            </a:extLst>
          </p:cNvPr>
          <p:cNvSpPr>
            <a:spLocks noGrp="1"/>
          </p:cNvSpPr>
          <p:nvPr>
            <p:ph idx="1"/>
          </p:nvPr>
        </p:nvSpPr>
        <p:spPr>
          <a:xfrm>
            <a:off x="609600" y="1524000"/>
            <a:ext cx="7886700" cy="5265738"/>
          </a:xfrm>
        </p:spPr>
        <p:txBody>
          <a:bodyPr>
            <a:normAutofit lnSpcReduction="10000"/>
          </a:bodyPr>
          <a:lstStyle/>
          <a:p>
            <a:pPr marL="0" indent="0">
              <a:buNone/>
            </a:pPr>
            <a:r>
              <a:rPr lang="en-US" sz="2400" i="1" u="sng">
                <a:latin typeface="Liberation Sans" panose="020B0604020202020204"/>
              </a:rPr>
              <a:t>After successfully completing this course , you should be able to:</a:t>
            </a:r>
          </a:p>
          <a:p>
            <a:r>
              <a:rPr lang="en-US" sz="2400">
                <a:latin typeface="Liberation Sans" panose="020B0604020202020204"/>
              </a:rPr>
              <a:t>Understand the conceptual framework for financial reporting , the basic assumptions of accounting, and the basic principles of accounting recognition and measurements;</a:t>
            </a:r>
          </a:p>
          <a:p>
            <a:r>
              <a:rPr lang="en-US" sz="2400">
                <a:latin typeface="Liberation Sans" panose="020B0604020202020204"/>
              </a:rPr>
              <a:t>Analyze the impact of various economic transactions on accounting equations; </a:t>
            </a:r>
          </a:p>
          <a:p>
            <a:r>
              <a:rPr lang="en-US" sz="2400">
                <a:latin typeface="Liberation Sans" panose="020B0604020202020204"/>
              </a:rPr>
              <a:t>Use specific principles of accounting recognition and measurement to record in the accounting information system;</a:t>
            </a:r>
          </a:p>
          <a:p>
            <a:r>
              <a:rPr lang="en-US" sz="2400">
                <a:latin typeface="Liberation Sans" panose="020B0604020202020204"/>
              </a:rPr>
              <a:t>Prepare financial reporting including income statement, statement of financial position, statement of cash flows, and their related disclosures.</a:t>
            </a:r>
          </a:p>
          <a:p>
            <a:endParaRPr lang="en-US"/>
          </a:p>
        </p:txBody>
      </p:sp>
    </p:spTree>
    <p:extLst>
      <p:ext uri="{BB962C8B-B14F-4D97-AF65-F5344CB8AC3E}">
        <p14:creationId xmlns:p14="http://schemas.microsoft.com/office/powerpoint/2010/main" val="1912905673"/>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EBB52-03ED-430F-B84D-1BEB51DEF958}"/>
              </a:ext>
            </a:extLst>
          </p:cNvPr>
          <p:cNvSpPr txBox="1"/>
          <p:nvPr>
            <p:custDataLst>
              <p:tags r:id="rId2"/>
            </p:custDataLst>
          </p:nvPr>
        </p:nvSpPr>
        <p:spPr>
          <a:xfrm>
            <a:off x="609600" y="394598"/>
            <a:ext cx="7315200" cy="2143125"/>
          </a:xfrm>
          <a:prstGeom prst="rect">
            <a:avLst/>
          </a:prstGeom>
          <a:noFill/>
        </p:spPr>
        <p:txBody>
          <a:bodyPr vert="horz" wrap="square" rtlCol="0" anchor="ctr" anchorCtr="0">
            <a:noAutofit/>
          </a:bodyPr>
          <a:lstStyle/>
          <a:p>
            <a:pPr algn="l"/>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Question</a:t>
            </a:r>
          </a:p>
          <a:p>
            <a:pPr algn="l"/>
            <a:endPar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objective of financial reporting places most emphasis on:</a:t>
            </a:r>
          </a:p>
        </p:txBody>
      </p:sp>
      <p:sp>
        <p:nvSpPr>
          <p:cNvPr id="6" name="TextBox 5">
            <a:extLst>
              <a:ext uri="{FF2B5EF4-FFF2-40B4-BE49-F238E27FC236}">
                <a16:creationId xmlns:a16="http://schemas.microsoft.com/office/drawing/2014/main" id="{72440BA1-E5C7-410E-86DC-05AE33AD77F6}"/>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reporting to capital providers.</a:t>
            </a:r>
          </a:p>
        </p:txBody>
      </p:sp>
      <p:sp>
        <p:nvSpPr>
          <p:cNvPr id="7" name="TextBox 6">
            <a:extLst>
              <a:ext uri="{FF2B5EF4-FFF2-40B4-BE49-F238E27FC236}">
                <a16:creationId xmlns:a16="http://schemas.microsoft.com/office/drawing/2014/main" id="{1780AC87-44DC-4B24-B30E-5D070D09E011}"/>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reporting on stewardship.</a:t>
            </a:r>
          </a:p>
        </p:txBody>
      </p:sp>
      <p:sp>
        <p:nvSpPr>
          <p:cNvPr id="8" name="TextBox 7">
            <a:extLst>
              <a:ext uri="{FF2B5EF4-FFF2-40B4-BE49-F238E27FC236}">
                <a16:creationId xmlns:a16="http://schemas.microsoft.com/office/drawing/2014/main" id="{F0300E7A-6A48-4D30-9284-8CA6D0FDB4C8}"/>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providing specific guidance related to specific needs.</a:t>
            </a:r>
          </a:p>
        </p:txBody>
      </p:sp>
      <p:sp>
        <p:nvSpPr>
          <p:cNvPr id="9" name="TextBox 8">
            <a:extLst>
              <a:ext uri="{FF2B5EF4-FFF2-40B4-BE49-F238E27FC236}">
                <a16:creationId xmlns:a16="http://schemas.microsoft.com/office/drawing/2014/main" id="{FCBCEDED-C0E8-482C-AE42-78831B4C8DD8}"/>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providing information to individuals who are experts in the field.</a:t>
            </a:r>
          </a:p>
        </p:txBody>
      </p:sp>
      <p:sp>
        <p:nvSpPr>
          <p:cNvPr id="10" name="Oval 9">
            <a:extLst>
              <a:ext uri="{FF2B5EF4-FFF2-40B4-BE49-F238E27FC236}">
                <a16:creationId xmlns:a16="http://schemas.microsoft.com/office/drawing/2014/main" id="{A33EE0F6-D917-420C-ADF1-2346EF42A19E}"/>
              </a:ext>
            </a:extLst>
          </p:cNvPr>
          <p:cNvSpPr>
            <a:spLocks noChangeAspect="1"/>
          </p:cNvSpPr>
          <p:nvPr>
            <p:custDataLst>
              <p:tags r:id="rId7"/>
            </p:custDataLst>
          </p:nvPr>
        </p:nvSpPr>
        <p:spPr bwMode="auto">
          <a:xfrm>
            <a:off x="1114425" y="2850356"/>
            <a:ext cx="514350" cy="514350"/>
          </a:xfrm>
          <a:prstGeom prst="ellipse">
            <a:avLst/>
          </a:prstGeom>
          <a:solidFill>
            <a:srgbClr val="00FF00"/>
          </a:solidFill>
          <a:ln w="25400" cap="sq" cmpd="sng" algn="ctr">
            <a:solidFill>
              <a:srgbClr val="000000"/>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1" name="Oval 10">
            <a:extLst>
              <a:ext uri="{FF2B5EF4-FFF2-40B4-BE49-F238E27FC236}">
                <a16:creationId xmlns:a16="http://schemas.microsoft.com/office/drawing/2014/main" id="{D21F2D44-7EA8-447A-8850-D6A0C9FC5F0D}"/>
              </a:ext>
            </a:extLst>
          </p:cNvPr>
          <p:cNvSpPr>
            <a:spLocks noChangeAspect="1"/>
          </p:cNvSpPr>
          <p:nvPr>
            <p:custDataLst>
              <p:tags r:id="rId8"/>
            </p:custDataLst>
          </p:nvPr>
        </p:nvSpPr>
        <p:spPr bwMode="auto">
          <a:xfrm>
            <a:off x="1114425" y="370760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2" name="Oval 11">
            <a:extLst>
              <a:ext uri="{FF2B5EF4-FFF2-40B4-BE49-F238E27FC236}">
                <a16:creationId xmlns:a16="http://schemas.microsoft.com/office/drawing/2014/main" id="{3F8642BC-E3DF-4617-B3D7-8C10EAE73EEB}"/>
              </a:ext>
            </a:extLst>
          </p:cNvPr>
          <p:cNvSpPr>
            <a:spLocks noChangeAspect="1"/>
          </p:cNvSpPr>
          <p:nvPr>
            <p:custDataLst>
              <p:tags r:id="rId9"/>
            </p:custDataLst>
          </p:nvPr>
        </p:nvSpPr>
        <p:spPr bwMode="auto">
          <a:xfrm>
            <a:off x="1114425" y="456485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3" name="Oval 12">
            <a:extLst>
              <a:ext uri="{FF2B5EF4-FFF2-40B4-BE49-F238E27FC236}">
                <a16:creationId xmlns:a16="http://schemas.microsoft.com/office/drawing/2014/main" id="{ECDEA2BB-1A3A-4944-8C04-F4741EF8B04D}"/>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4" name="Rectangle: Rounded Corners 13">
            <a:extLst>
              <a:ext uri="{FF2B5EF4-FFF2-40B4-BE49-F238E27FC236}">
                <a16:creationId xmlns:a16="http://schemas.microsoft.com/office/drawing/2014/main" id="{22C823D4-4370-4DA4-90A3-C3E943E09D3B}"/>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4412435B-AA8B-4857-9FAF-4259B59D5BA7}"/>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4CFA6678-C579-41DA-9C38-A7ACD9EAE124}"/>
                </a:ext>
              </a:extLst>
            </p:cNvPr>
            <p:cNvSpPr/>
            <p:nvPr>
              <p:custDataLst>
                <p:tags r:id="rId14"/>
              </p:custDataLst>
            </p:nvPr>
          </p:nvSpPr>
          <p:spPr bwMode="auto">
            <a:xfrm>
              <a:off x="0" y="0"/>
              <a:ext cx="9144000" cy="635000"/>
            </a:xfrm>
            <a:prstGeom prst="rect">
              <a:avLst/>
            </a:prstGeom>
            <a:solidFill>
              <a:srgbClr val="F6F7F8"/>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ColorBlock">
              <a:extLst>
                <a:ext uri="{FF2B5EF4-FFF2-40B4-BE49-F238E27FC236}">
                  <a16:creationId xmlns:a16="http://schemas.microsoft.com/office/drawing/2014/main" id="{2343085E-8586-497B-846E-FE9AD4AA657F}"/>
                </a:ext>
              </a:extLst>
            </p:cNvPr>
            <p:cNvSpPr/>
            <p:nvPr>
              <p:custDataLst>
                <p:tags r:id="rId15"/>
              </p:custDataLst>
            </p:nvPr>
          </p:nvSpPr>
          <p:spPr bwMode="auto">
            <a:xfrm>
              <a:off x="0" y="0"/>
              <a:ext cx="190500" cy="635000"/>
            </a:xfrm>
            <a:prstGeom prst="rect">
              <a:avLst/>
            </a:prstGeom>
            <a:solidFill>
              <a:srgbClr val="639EF4"/>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TypeText">
              <a:extLst>
                <a:ext uri="{FF2B5EF4-FFF2-40B4-BE49-F238E27FC236}">
                  <a16:creationId xmlns:a16="http://schemas.microsoft.com/office/drawing/2014/main" id="{1194DDDA-1E78-4D03-9D9D-49DC1813F216}"/>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BAC3DDE2-AD21-473C-B7A3-64664FC388E8}"/>
                </a:ext>
              </a:extLst>
            </p:cNvPr>
            <p:cNvSpPr txBox="1"/>
            <p:nvPr>
              <p:custDataLst>
                <p:tags r:id="rId17"/>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Picture 3">
            <a:extLst>
              <a:ext uri="{FF2B5EF4-FFF2-40B4-BE49-F238E27FC236}">
                <a16:creationId xmlns:a16="http://schemas.microsoft.com/office/drawing/2014/main" id="{3A00DF30-D0EB-45FD-9E2C-3C11659B736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419567584"/>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15B218-BA9B-4324-A18D-EED5F7C218F6}"/>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rPr>
              <a:t>Question</a:t>
            </a:r>
          </a:p>
          <a:p>
            <a:pPr algn="l"/>
            <a:endParaRPr kumimoji="0" lang="en-US" altLang="en-US" sz="2800" b="1" i="0" u="none" strike="noStrike" kern="1200" cap="none" spc="0" normalizeH="0" baseline="0" noProof="0">
              <a:ln>
                <a:noFill/>
              </a:ln>
              <a:solidFill>
                <a:srgbClr val="CC0000"/>
              </a:solidFill>
              <a:effectLst/>
              <a:uLnTx/>
              <a:uFillTx/>
              <a:latin typeface="Liberation Sans" panose="020B0604020202020204"/>
              <a:ea typeface="+mn-ea"/>
              <a:cs typeface="+mn-cs"/>
            </a:endParaRPr>
          </a:p>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General-purpose financial statements are prepared primarily for:</a:t>
            </a:r>
          </a:p>
        </p:txBody>
      </p:sp>
      <p:sp>
        <p:nvSpPr>
          <p:cNvPr id="6" name="TextBox 5">
            <a:extLst>
              <a:ext uri="{FF2B5EF4-FFF2-40B4-BE49-F238E27FC236}">
                <a16:creationId xmlns:a16="http://schemas.microsoft.com/office/drawing/2014/main" id="{4E80D16D-0E65-4D11-9DE8-AD18183D5F53}"/>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internal users.</a:t>
            </a:r>
          </a:p>
        </p:txBody>
      </p:sp>
      <p:sp>
        <p:nvSpPr>
          <p:cNvPr id="7" name="TextBox 6">
            <a:extLst>
              <a:ext uri="{FF2B5EF4-FFF2-40B4-BE49-F238E27FC236}">
                <a16:creationId xmlns:a16="http://schemas.microsoft.com/office/drawing/2014/main" id="{1F0DDF54-0FE1-455E-B16A-5AD0C8A3EB2C}"/>
              </a:ext>
            </a:extLst>
          </p:cNvPr>
          <p:cNvSpPr txBox="1"/>
          <p:nvPr>
            <p:custDataLst>
              <p:tags r:id="rId4"/>
            </p:custDataLst>
          </p:nvPr>
        </p:nvSpPr>
        <p:spPr>
          <a:xfrm>
            <a:off x="1828800" y="36433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external users.</a:t>
            </a:r>
          </a:p>
        </p:txBody>
      </p:sp>
      <p:sp>
        <p:nvSpPr>
          <p:cNvPr id="8" name="TextBox 7">
            <a:extLst>
              <a:ext uri="{FF2B5EF4-FFF2-40B4-BE49-F238E27FC236}">
                <a16:creationId xmlns:a16="http://schemas.microsoft.com/office/drawing/2014/main" id="{90D7431F-BD54-482C-8012-D8E306DB46BD}"/>
              </a:ext>
            </a:extLst>
          </p:cNvPr>
          <p:cNvSpPr txBox="1"/>
          <p:nvPr>
            <p:custDataLst>
              <p:tags r:id="rId5"/>
            </p:custDataLst>
          </p:nvPr>
        </p:nvSpPr>
        <p:spPr>
          <a:xfrm>
            <a:off x="1828800" y="450056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auditors.</a:t>
            </a:r>
          </a:p>
        </p:txBody>
      </p:sp>
      <p:sp>
        <p:nvSpPr>
          <p:cNvPr id="9" name="TextBox 8">
            <a:extLst>
              <a:ext uri="{FF2B5EF4-FFF2-40B4-BE49-F238E27FC236}">
                <a16:creationId xmlns:a16="http://schemas.microsoft.com/office/drawing/2014/main" id="{3078EB75-5958-454D-9513-D93FAEAED920}"/>
              </a:ext>
            </a:extLst>
          </p:cNvPr>
          <p:cNvSpPr txBox="1"/>
          <p:nvPr>
            <p:custDataLst>
              <p:tags r:id="rId6"/>
            </p:custDataLst>
          </p:nvPr>
        </p:nvSpPr>
        <p:spPr>
          <a:xfrm>
            <a:off x="1828800" y="5357813"/>
            <a:ext cx="6400800" cy="642938"/>
          </a:xfrm>
          <a:prstGeom prst="rect">
            <a:avLst/>
          </a:prstGeom>
          <a:noFill/>
        </p:spPr>
        <p:txBody>
          <a:bodyPr vert="horz" rtlCol="0" anchor="ctr" anchorCtr="0">
            <a:noAutofit/>
          </a:bodyPr>
          <a:lstStyle/>
          <a:p>
            <a:pPr algn="l"/>
            <a:r>
              <a:rPr 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government regulators.</a:t>
            </a:r>
          </a:p>
        </p:txBody>
      </p:sp>
      <p:sp>
        <p:nvSpPr>
          <p:cNvPr id="10" name="Oval 9">
            <a:extLst>
              <a:ext uri="{FF2B5EF4-FFF2-40B4-BE49-F238E27FC236}">
                <a16:creationId xmlns:a16="http://schemas.microsoft.com/office/drawing/2014/main" id="{0C377F90-64D7-4912-8939-5C7AB414C27B}"/>
              </a:ext>
            </a:extLst>
          </p:cNvPr>
          <p:cNvSpPr>
            <a:spLocks noChangeAspect="1"/>
          </p:cNvSpPr>
          <p:nvPr>
            <p:custDataLst>
              <p:tags r:id="rId7"/>
            </p:custDataLst>
          </p:nvPr>
        </p:nvSpPr>
        <p:spPr bwMode="auto">
          <a:xfrm>
            <a:off x="1114425" y="285035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1" name="Oval 10">
            <a:extLst>
              <a:ext uri="{FF2B5EF4-FFF2-40B4-BE49-F238E27FC236}">
                <a16:creationId xmlns:a16="http://schemas.microsoft.com/office/drawing/2014/main" id="{3B54D12A-C8A6-4ED2-B7CB-F76FF93FC1B9}"/>
              </a:ext>
            </a:extLst>
          </p:cNvPr>
          <p:cNvSpPr>
            <a:spLocks noChangeAspect="1"/>
          </p:cNvSpPr>
          <p:nvPr>
            <p:custDataLst>
              <p:tags r:id="rId8"/>
            </p:custDataLst>
          </p:nvPr>
        </p:nvSpPr>
        <p:spPr bwMode="auto">
          <a:xfrm>
            <a:off x="1114425" y="3707606"/>
            <a:ext cx="514350" cy="514350"/>
          </a:xfrm>
          <a:prstGeom prst="ellipse">
            <a:avLst/>
          </a:prstGeom>
          <a:solidFill>
            <a:srgbClr val="00FF00"/>
          </a:solidFill>
          <a:ln w="25400" cap="sq" cmpd="sng" algn="ctr">
            <a:solidFill>
              <a:srgbClr val="000000"/>
            </a:solidFill>
            <a:prstDash val="solid"/>
            <a:round/>
            <a:headEnd type="none" w="sm" len="sm"/>
            <a:tailEnd type="none" w="sm" len="sm"/>
          </a:ln>
          <a:effec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p>
        </p:txBody>
      </p:sp>
      <p:sp>
        <p:nvSpPr>
          <p:cNvPr id="12" name="Oval 11">
            <a:extLst>
              <a:ext uri="{FF2B5EF4-FFF2-40B4-BE49-F238E27FC236}">
                <a16:creationId xmlns:a16="http://schemas.microsoft.com/office/drawing/2014/main" id="{9FD2EA7B-EF4A-4BAA-9D8D-59214E114076}"/>
              </a:ext>
            </a:extLst>
          </p:cNvPr>
          <p:cNvSpPr>
            <a:spLocks noChangeAspect="1"/>
          </p:cNvSpPr>
          <p:nvPr>
            <p:custDataLst>
              <p:tags r:id="rId9"/>
            </p:custDataLst>
          </p:nvPr>
        </p:nvSpPr>
        <p:spPr bwMode="auto">
          <a:xfrm>
            <a:off x="1114425" y="456485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p>
        </p:txBody>
      </p:sp>
      <p:sp>
        <p:nvSpPr>
          <p:cNvPr id="13" name="Oval 12">
            <a:extLst>
              <a:ext uri="{FF2B5EF4-FFF2-40B4-BE49-F238E27FC236}">
                <a16:creationId xmlns:a16="http://schemas.microsoft.com/office/drawing/2014/main" id="{FBA84CC9-A091-4B43-A282-189E7E8751F8}"/>
              </a:ext>
            </a:extLst>
          </p:cNvPr>
          <p:cNvSpPr>
            <a:spLocks noChangeAspect="1"/>
          </p:cNvSpPr>
          <p:nvPr>
            <p:custDataLst>
              <p:tags r:id="rId10"/>
            </p:custDataLst>
          </p:nvPr>
        </p:nvSpPr>
        <p:spPr bwMode="auto">
          <a:xfrm>
            <a:off x="1114425" y="5422106"/>
            <a:ext cx="514350" cy="514350"/>
          </a:xfrm>
          <a:prstGeom prst="ellipse">
            <a:avLst/>
          </a:prstGeom>
          <a:solidFill>
            <a:srgbClr val="808080"/>
          </a:solidFill>
          <a:ln w="127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4" name="Rectangle: Rounded Corners 13">
            <a:extLst>
              <a:ext uri="{FF2B5EF4-FFF2-40B4-BE49-F238E27FC236}">
                <a16:creationId xmlns:a16="http://schemas.microsoft.com/office/drawing/2014/main" id="{3C6D12B3-6285-4DDD-849E-13B49DB627CE}"/>
              </a:ext>
            </a:extLst>
          </p:cNvPr>
          <p:cNvSpPr/>
          <p:nvPr>
            <p:custDataLst>
              <p:tags r:id="rId11"/>
            </p:custDataLst>
          </p:nvPr>
        </p:nvSpPr>
        <p:spPr bwMode="auto">
          <a:xfrm>
            <a:off x="6172200" y="6215063"/>
            <a:ext cx="1543050" cy="411480"/>
          </a:xfrm>
          <a:prstGeom prst="roundRect">
            <a:avLst/>
          </a:prstGeom>
          <a:solidFill>
            <a:srgbClr val="808080"/>
          </a:solidFill>
          <a:ln w="38100" cap="sq" cmpd="sng" algn="ctr">
            <a:solidFill>
              <a:srgbClr val="00000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1"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74CA089F-1091-4384-BA7A-38FC51265E1B}"/>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B3BAD525-EA2A-4E01-8235-A9355A218437}"/>
                </a:ext>
              </a:extLst>
            </p:cNvPr>
            <p:cNvSpPr/>
            <p:nvPr>
              <p:custDataLst>
                <p:tags r:id="rId14"/>
              </p:custDataLst>
            </p:nvPr>
          </p:nvSpPr>
          <p:spPr bwMode="auto">
            <a:xfrm>
              <a:off x="0" y="0"/>
              <a:ext cx="9144000" cy="635000"/>
            </a:xfrm>
            <a:prstGeom prst="rect">
              <a:avLst/>
            </a:prstGeom>
            <a:solidFill>
              <a:srgbClr val="F6F7F8"/>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6" name="ColorBlock">
              <a:extLst>
                <a:ext uri="{FF2B5EF4-FFF2-40B4-BE49-F238E27FC236}">
                  <a16:creationId xmlns:a16="http://schemas.microsoft.com/office/drawing/2014/main" id="{6C47119D-6F81-4B1D-A52E-6775A76FF2BB}"/>
                </a:ext>
              </a:extLst>
            </p:cNvPr>
            <p:cNvSpPr/>
            <p:nvPr>
              <p:custDataLst>
                <p:tags r:id="rId15"/>
              </p:custDataLst>
            </p:nvPr>
          </p:nvSpPr>
          <p:spPr bwMode="auto">
            <a:xfrm>
              <a:off x="0" y="0"/>
              <a:ext cx="190500" cy="635000"/>
            </a:xfrm>
            <a:prstGeom prst="rect">
              <a:avLst/>
            </a:prstGeom>
            <a:solidFill>
              <a:srgbClr val="639EF4"/>
            </a:solidFill>
            <a:ln w="12700" cap="sq" cmpd="sng" algn="ctr">
              <a:noFill/>
              <a:prstDash val="solid"/>
              <a:round/>
              <a:headEnd type="none" w="sm" len="sm"/>
              <a:tailEnd type="none" w="sm" len="sm"/>
            </a:ln>
            <a:effectLst/>
            <a:extLst>
              <a:ext uri="{91240B29-F687-4F45-9708-019B960494DF}">
                <a14:hiddenLine xmlns:a14="http://schemas.microsoft.com/office/drawing/2010/main" w="12700" cap="sq" cmpd="sng" algn="ctr">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17" name="TypeText">
              <a:extLst>
                <a:ext uri="{FF2B5EF4-FFF2-40B4-BE49-F238E27FC236}">
                  <a16:creationId xmlns:a16="http://schemas.microsoft.com/office/drawing/2014/main" id="{0722189F-4F96-4F60-8106-1E690965E778}"/>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4D3922DE-2280-4A9B-8EA0-DDD4979995DC}"/>
                </a:ext>
              </a:extLst>
            </p:cNvPr>
            <p:cNvSpPr txBox="1"/>
            <p:nvPr>
              <p:custDataLst>
                <p:tags r:id="rId17"/>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Picture 3">
            <a:extLst>
              <a:ext uri="{FF2B5EF4-FFF2-40B4-BE49-F238E27FC236}">
                <a16:creationId xmlns:a16="http://schemas.microsoft.com/office/drawing/2014/main" id="{CB38F47C-18D9-4D3A-9E64-F01AB1B27127}"/>
              </a:ext>
            </a:extLst>
          </p:cNvPr>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07244514"/>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524000"/>
            <a:ext cx="8543926" cy="4701750"/>
          </a:xfrm>
        </p:spPr>
        <p:txBody>
          <a:bodyPr anchor="ctr">
            <a:noAutofit/>
          </a:bodyPr>
          <a:lstStyle/>
          <a:p>
            <a:pPr algn="ctr"/>
            <a:r>
              <a:rPr lang="en-US" b="1">
                <a:solidFill>
                  <a:schemeClr val="accent1"/>
                </a:solidFill>
                <a:latin typeface="Liberation Sans"/>
                <a:cs typeface="Times New Roman" panose="02020603050405020304" pitchFamily="18" charset="0"/>
              </a:rPr>
              <a:t>Identify the qualitative characteristics of accounting information and the elements of financial statements.</a:t>
            </a:r>
            <a:endParaRPr lang="en-CA" altLang="en-US" b="1">
              <a:latin typeface="Liberation Sans"/>
              <a:cs typeface="Times New Roman" panose="02020603050405020304" pitchFamily="18" charset="0"/>
            </a:endParaRPr>
          </a:p>
        </p:txBody>
      </p:sp>
      <p:sp>
        <p:nvSpPr>
          <p:cNvPr id="6" name="TextBox 5">
            <a:extLst>
              <a:ext uri="{FF2B5EF4-FFF2-40B4-BE49-F238E27FC236}">
                <a16:creationId xmlns:a16="http://schemas.microsoft.com/office/drawing/2014/main" id="{7959F715-A97B-A4CD-ECEB-CDA10CB1DFBA}"/>
              </a:ext>
            </a:extLst>
          </p:cNvPr>
          <p:cNvSpPr txBox="1"/>
          <p:nvPr/>
        </p:nvSpPr>
        <p:spPr>
          <a:xfrm>
            <a:off x="152400" y="533400"/>
            <a:ext cx="4572000" cy="1077218"/>
          </a:xfrm>
          <a:prstGeom prst="rect">
            <a:avLst/>
          </a:prstGeom>
          <a:noFill/>
        </p:spPr>
        <p:txBody>
          <a:bodyPr wrap="square">
            <a:spAutoFit/>
          </a:bodyPr>
          <a:lstStyle/>
          <a:p>
            <a:r>
              <a:rPr lang="en-IN" sz="3200" b="1">
                <a:solidFill>
                  <a:srgbClr val="931B21"/>
                </a:solidFill>
                <a:latin typeface="Liberation Sans"/>
                <a:cs typeface="Times New Roman" panose="02020603050405020304" pitchFamily="18" charset="0"/>
              </a:rPr>
              <a:t>Learning Objective 2</a:t>
            </a:r>
            <a:br>
              <a:rPr lang="en-IN" sz="3200" b="1">
                <a:solidFill>
                  <a:srgbClr val="931B21"/>
                </a:solidFill>
                <a:latin typeface="Liberation Sans"/>
                <a:cs typeface="Times New Roman" panose="02020603050405020304" pitchFamily="18" charset="0"/>
              </a:rPr>
            </a:br>
            <a:endParaRPr lang="en-US" sz="3200"/>
          </a:p>
        </p:txBody>
      </p:sp>
    </p:spTree>
    <p:extLst>
      <p:ext uri="{BB962C8B-B14F-4D97-AF65-F5344CB8AC3E}">
        <p14:creationId xmlns:p14="http://schemas.microsoft.com/office/powerpoint/2010/main" val="3382889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5" name="Text Box 3"/>
          <p:cNvSpPr txBox="1">
            <a:spLocks noChangeArrowheads="1"/>
          </p:cNvSpPr>
          <p:nvPr/>
        </p:nvSpPr>
        <p:spPr bwMode="auto">
          <a:xfrm>
            <a:off x="533400" y="2369607"/>
            <a:ext cx="8229600" cy="20128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30000"/>
              </a:lnSpc>
              <a:spcBef>
                <a:spcPct val="30000"/>
              </a:spcBef>
              <a:spcAft>
                <a:spcPct val="0"/>
              </a:spcAft>
              <a:buClrTx/>
              <a:buSzPct val="80000"/>
              <a:buFontTx/>
              <a:buNone/>
              <a:tabLst/>
              <a:defRPr/>
            </a:pPr>
            <a:r>
              <a:rPr kumimoji="0" lang="en-US" altLang="en-US" sz="2400" b="0" i="0" u="none" strike="noStrike" kern="1200" cap="none" spc="0" normalizeH="0" baseline="0" noProof="0" dirty="0">
                <a:ln>
                  <a:noFill/>
                </a:ln>
                <a:solidFill>
                  <a:srgbClr val="000000"/>
                </a:solidFill>
                <a:effectLst/>
                <a:uLnTx/>
                <a:uFillTx/>
                <a:latin typeface="Liberation Sans"/>
                <a:ea typeface="+mn-ea"/>
                <a:cs typeface="+mn-cs"/>
              </a:rPr>
              <a:t>IASB identified the </a:t>
            </a:r>
            <a:r>
              <a:rPr kumimoji="0" lang="en-US" altLang="en-US" sz="2400" b="1" i="0" u="none" strike="noStrike" kern="1200" cap="none" spc="0" normalizeH="0" baseline="0" noProof="0" dirty="0">
                <a:ln>
                  <a:noFill/>
                </a:ln>
                <a:solidFill>
                  <a:srgbClr val="0000FF">
                    <a:lumMod val="75000"/>
                  </a:srgbClr>
                </a:solidFill>
                <a:effectLst/>
                <a:uLnTx/>
                <a:uFillTx/>
                <a:latin typeface="Liberation Sans"/>
                <a:ea typeface="+mn-ea"/>
                <a:cs typeface="+mn-cs"/>
              </a:rPr>
              <a:t>Qualitative Characteristics</a:t>
            </a:r>
            <a:r>
              <a:rPr kumimoji="0" lang="en-US" altLang="en-US" sz="2400" b="0" i="0" u="none" strike="noStrike" kern="1200" cap="none" spc="0" normalizeH="0" baseline="0" noProof="0" dirty="0">
                <a:ln>
                  <a:noFill/>
                </a:ln>
                <a:solidFill>
                  <a:srgbClr val="0000FF">
                    <a:lumMod val="75000"/>
                  </a:srgbClr>
                </a:solidFill>
                <a:effectLst/>
                <a:uLnTx/>
                <a:uFillTx/>
                <a:latin typeface="Liberation Sans"/>
                <a:ea typeface="+mn-ea"/>
                <a:cs typeface="+mn-cs"/>
              </a:rPr>
              <a:t> </a:t>
            </a:r>
            <a:r>
              <a:rPr kumimoji="0" lang="en-US" altLang="en-US" sz="2400" b="0" i="0" u="none" strike="noStrike" kern="1200" cap="none" spc="0" normalizeH="0" baseline="0" noProof="0" dirty="0">
                <a:ln>
                  <a:noFill/>
                </a:ln>
                <a:solidFill>
                  <a:srgbClr val="000000"/>
                </a:solidFill>
                <a:effectLst/>
                <a:uLnTx/>
                <a:uFillTx/>
                <a:latin typeface="Liberation Sans"/>
                <a:ea typeface="+mn-ea"/>
                <a:cs typeface="+mn-cs"/>
              </a:rPr>
              <a:t>of accounting information that distinguish better (more useful) information from inferior (less useful) information for decision-making purposes.</a:t>
            </a:r>
          </a:p>
        </p:txBody>
      </p:sp>
      <p:sp>
        <p:nvSpPr>
          <p:cNvPr id="279558" name="Text Box 6"/>
          <p:cNvSpPr txBox="1">
            <a:spLocks noChangeArrowheads="1"/>
          </p:cNvSpPr>
          <p:nvPr/>
        </p:nvSpPr>
        <p:spPr bwMode="auto">
          <a:xfrm>
            <a:off x="533400" y="1312332"/>
            <a:ext cx="4876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CC0000"/>
                </a:solidFill>
                <a:effectLst/>
                <a:uLnTx/>
                <a:uFillTx/>
                <a:latin typeface="Liberation Sans"/>
                <a:ea typeface="+mn-ea"/>
                <a:cs typeface="+mn-cs"/>
              </a:rPr>
              <a:t>Qualitative Characteristics of Accounting Information</a:t>
            </a:r>
          </a:p>
        </p:txBody>
      </p:sp>
      <p:sp>
        <p:nvSpPr>
          <p:cNvPr id="7"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8"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a:ea typeface="+mj-ea"/>
                <a:cs typeface="+mj-cs"/>
              </a:rPr>
              <a:t>Fundamental Concepts</a:t>
            </a:r>
          </a:p>
        </p:txBody>
      </p:sp>
    </p:spTree>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44"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25299"/>
            <a:ext cx="7466013" cy="511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27338" name="Text Box 10"/>
          <p:cNvSpPr txBox="1">
            <a:spLocks noChangeArrowheads="1"/>
          </p:cNvSpPr>
          <p:nvPr/>
        </p:nvSpPr>
        <p:spPr bwMode="auto">
          <a:xfrm>
            <a:off x="7162800" y="2057400"/>
            <a:ext cx="1905000" cy="646331"/>
          </a:xfrm>
          <a:prstGeom prst="rect">
            <a:avLst/>
          </a:prstGeom>
          <a:solidFill>
            <a:schemeClr val="bg1"/>
          </a:solidFill>
          <a:ln w="12700" algn="ctr">
            <a:solidFill>
              <a:srgbClr val="087E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a:ea typeface="+mn-ea"/>
                <a:cs typeface="+mn-cs"/>
              </a:rPr>
              <a:t>ILLUSTRATION 2.2</a:t>
            </a:r>
            <a:r>
              <a:rPr kumimoji="0" lang="en-US" altLang="en-US" sz="1200" b="0" i="0" u="none" strike="noStrike" kern="1200" cap="none" spc="0" normalizeH="0" baseline="0" noProof="0">
                <a:ln>
                  <a:noFill/>
                </a:ln>
                <a:solidFill>
                  <a:srgbClr val="006666"/>
                </a:solidFill>
                <a:effectLst/>
                <a:uLnTx/>
                <a:uFillTx/>
                <a:latin typeface="Liberation Sans"/>
                <a:ea typeface="+mn-ea"/>
                <a:cs typeface="+mn-cs"/>
              </a:rPr>
              <a:t> </a:t>
            </a:r>
            <a:r>
              <a:rPr kumimoji="0" lang="en-US" altLang="en-US" sz="1200" b="0" i="0" u="none" strike="noStrike" kern="1200" cap="none" spc="0" normalizeH="0" baseline="0" noProof="0">
                <a:ln>
                  <a:noFill/>
                </a:ln>
                <a:solidFill>
                  <a:srgbClr val="000000"/>
                </a:solidFill>
                <a:effectLst/>
                <a:uLnTx/>
                <a:uFillTx/>
                <a:latin typeface="Liberation Sans"/>
                <a:ea typeface="+mn-ea"/>
                <a:cs typeface="+mn-cs"/>
              </a:rPr>
              <a:t>Hierarchy of Accounting Qualities</a:t>
            </a:r>
          </a:p>
        </p:txBody>
      </p:sp>
      <p:sp>
        <p:nvSpPr>
          <p:cNvPr id="1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7"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CC0000"/>
                </a:solidFill>
                <a:effectLst/>
                <a:uLnTx/>
                <a:uFillTx/>
                <a:latin typeface="Liberation Sans"/>
                <a:ea typeface="+mj-ea"/>
                <a:cs typeface="+mj-cs"/>
              </a:rPr>
              <a:t>Hierarchy of Accounting Qualities</a:t>
            </a:r>
            <a:endParaRPr kumimoji="0" lang="en-US" altLang="en-US" sz="3200" b="1" i="0" u="none" strike="noStrike" kern="1200" cap="none" spc="0" normalizeH="0" baseline="0" noProof="0" dirty="0">
              <a:ln>
                <a:noFill/>
              </a:ln>
              <a:solidFill>
                <a:srgbClr val="000000"/>
              </a:solidFill>
              <a:effectLst/>
              <a:uLnTx/>
              <a:uFillTx/>
              <a:latin typeface="Liberation Sans"/>
              <a:ea typeface="+mj-ea"/>
              <a:cs typeface="+mj-cs"/>
            </a:endParaRPr>
          </a:p>
        </p:txBody>
      </p:sp>
    </p:spTree>
  </p:cSld>
  <p:clrMapOvr>
    <a:masterClrMapping/>
  </p:clrMapOvr>
  <p:transition>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3"/>
          <p:cNvSpPr txBox="1">
            <a:spLocks noChangeArrowheads="1"/>
          </p:cNvSpPr>
          <p:nvPr/>
        </p:nvSpPr>
        <p:spPr bwMode="auto">
          <a:xfrm>
            <a:off x="5334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Quality—Relevance</a:t>
            </a:r>
          </a:p>
        </p:txBody>
      </p:sp>
      <p:pic>
        <p:nvPicPr>
          <p:cNvPr id="21507"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8" name="Rectangle 25"/>
          <p:cNvSpPr>
            <a:spLocks noChangeArrowheads="1"/>
          </p:cNvSpPr>
          <p:nvPr/>
        </p:nvSpPr>
        <p:spPr bwMode="auto">
          <a:xfrm>
            <a:off x="609600" y="4967288"/>
            <a:ext cx="79248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To be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relevant</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accounting information must be capable of </a:t>
            </a:r>
            <a:r>
              <a:rPr kumimoji="0" lang="en-US" altLang="en-US" sz="2000" b="1" i="0" u="none" strike="noStrike" kern="1200" cap="none" spc="0" normalizeH="0" baseline="0" noProof="0">
                <a:ln>
                  <a:noFill/>
                </a:ln>
                <a:solidFill>
                  <a:srgbClr val="000000"/>
                </a:solidFill>
                <a:effectLst/>
                <a:uLnTx/>
                <a:uFillTx/>
                <a:latin typeface="Liberation Sans"/>
                <a:ea typeface="+mn-ea"/>
                <a:cs typeface="+mn-cs"/>
              </a:rPr>
              <a:t>making a difference in a decision</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a:t>
            </a:r>
          </a:p>
        </p:txBody>
      </p:sp>
      <p:sp>
        <p:nvSpPr>
          <p:cNvPr id="11"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8"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402306364"/>
      </p:ext>
    </p:extLst>
  </p:cSld>
  <p:clrMapOvr>
    <a:masterClrMapping/>
  </p:clrMapOvr>
  <p:transition>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8469" name="Rectangle 5"/>
          <p:cNvSpPr>
            <a:spLocks noChangeArrowheads="1"/>
          </p:cNvSpPr>
          <p:nvPr/>
        </p:nvSpPr>
        <p:spPr bwMode="auto">
          <a:xfrm>
            <a:off x="609600" y="4964113"/>
            <a:ext cx="81534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Financial information has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predictive value</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if it has value as an input to predictive processes used by investors to form their own expectations about the future.</a:t>
            </a:r>
          </a:p>
        </p:txBody>
      </p:sp>
      <p:sp>
        <p:nvSpPr>
          <p:cNvPr id="22533" name="AutoShape 8"/>
          <p:cNvSpPr>
            <a:spLocks noChangeArrowheads="1"/>
          </p:cNvSpPr>
          <p:nvPr/>
        </p:nvSpPr>
        <p:spPr bwMode="auto">
          <a:xfrm rot="10800000">
            <a:off x="3619500" y="4343400"/>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2536" name="Text Box 23"/>
          <p:cNvSpPr txBox="1">
            <a:spLocks noChangeArrowheads="1"/>
          </p:cNvSpPr>
          <p:nvPr/>
        </p:nvSpPr>
        <p:spPr bwMode="auto">
          <a:xfrm>
            <a:off x="5334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Quality—Relevance</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66389688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8469"/>
                                        </p:tgtEl>
                                        <p:attrNameLst>
                                          <p:attrName>style.visibility</p:attrName>
                                        </p:attrNameLst>
                                      </p:cBhvr>
                                      <p:to>
                                        <p:strVal val="visible"/>
                                      </p:to>
                                    </p:set>
                                    <p:animEffect transition="in" filter="wipe(left)">
                                      <p:cBhvr>
                                        <p:cTn id="7" dur="500"/>
                                        <p:tgtEl>
                                          <p:spTgt spid="318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0517" name="Rectangle 5"/>
          <p:cNvSpPr>
            <a:spLocks noChangeArrowheads="1"/>
          </p:cNvSpPr>
          <p:nvPr/>
        </p:nvSpPr>
        <p:spPr bwMode="auto">
          <a:xfrm>
            <a:off x="609600" y="4967288"/>
            <a:ext cx="79248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Relevant information also helps users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confirm</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or correct prior expectations.</a:t>
            </a:r>
          </a:p>
        </p:txBody>
      </p:sp>
      <p:sp>
        <p:nvSpPr>
          <p:cNvPr id="23557" name="AutoShape 7"/>
          <p:cNvSpPr>
            <a:spLocks noChangeArrowheads="1"/>
          </p:cNvSpPr>
          <p:nvPr/>
        </p:nvSpPr>
        <p:spPr bwMode="auto">
          <a:xfrm rot="10800000">
            <a:off x="5181600" y="4343400"/>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3560" name="Text Box 23"/>
          <p:cNvSpPr txBox="1">
            <a:spLocks noChangeArrowheads="1"/>
          </p:cNvSpPr>
          <p:nvPr/>
        </p:nvSpPr>
        <p:spPr bwMode="auto">
          <a:xfrm>
            <a:off x="5334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Quality—Relevance</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425049620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0517"/>
                                        </p:tgtEl>
                                        <p:attrNameLst>
                                          <p:attrName>style.visibility</p:attrName>
                                        </p:attrNameLst>
                                      </p:cBhvr>
                                      <p:to>
                                        <p:strVal val="visible"/>
                                      </p:to>
                                    </p:set>
                                    <p:animEffect transition="in" filter="wipe(left)">
                                      <p:cBhvr>
                                        <p:cTn id="7" dur="500"/>
                                        <p:tgtEl>
                                          <p:spTgt spid="320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2565" name="Rectangle 5"/>
          <p:cNvSpPr>
            <a:spLocks noChangeArrowheads="1"/>
          </p:cNvSpPr>
          <p:nvPr/>
        </p:nvSpPr>
        <p:spPr bwMode="auto">
          <a:xfrm>
            <a:off x="609600" y="4953000"/>
            <a:ext cx="8229600" cy="12464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Information is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material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if omitting it or misstating it could influence decisions that users make on the basis of the reported financial information. </a:t>
            </a:r>
          </a:p>
        </p:txBody>
      </p:sp>
      <p:sp>
        <p:nvSpPr>
          <p:cNvPr id="24581" name="AutoShape 7"/>
          <p:cNvSpPr>
            <a:spLocks noChangeArrowheads="1"/>
          </p:cNvSpPr>
          <p:nvPr/>
        </p:nvSpPr>
        <p:spPr bwMode="auto">
          <a:xfrm rot="10800000">
            <a:off x="6727825" y="4343400"/>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4584" name="Text Box 23"/>
          <p:cNvSpPr txBox="1">
            <a:spLocks noChangeArrowheads="1"/>
          </p:cNvSpPr>
          <p:nvPr/>
        </p:nvSpPr>
        <p:spPr bwMode="auto">
          <a:xfrm>
            <a:off x="5334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Quality—Relevance</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55614275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2565"/>
                                        </p:tgtEl>
                                        <p:attrNameLst>
                                          <p:attrName>style.visibility</p:attrName>
                                        </p:attrNameLst>
                                      </p:cBhvr>
                                      <p:to>
                                        <p:strVal val="visible"/>
                                      </p:to>
                                    </p:set>
                                    <p:animEffect transition="in" filter="wipe(left)">
                                      <p:cBhvr>
                                        <p:cTn id="7" dur="500"/>
                                        <p:tgtEl>
                                          <p:spTgt spid="32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457200" y="1371600"/>
            <a:ext cx="7848600" cy="82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14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Brief Exercise 2.11 :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Determine whether you would classify these transactions as material.</a:t>
            </a:r>
          </a:p>
        </p:txBody>
      </p:sp>
      <p:sp>
        <p:nvSpPr>
          <p:cNvPr id="268293" name="Rectangle 5"/>
          <p:cNvSpPr>
            <a:spLocks noChangeArrowheads="1"/>
          </p:cNvSpPr>
          <p:nvPr/>
        </p:nvSpPr>
        <p:spPr bwMode="auto">
          <a:xfrm>
            <a:off x="457200" y="2286000"/>
            <a:ext cx="6477000" cy="4310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15938" indent="-515938" algn="l">
              <a:defRPr sz="2400">
                <a:solidFill>
                  <a:schemeClr val="tx1"/>
                </a:solidFill>
                <a:latin typeface="Times New Roman" pitchFamily="18" charset="0"/>
              </a:defRPr>
            </a:lvl1pPr>
            <a:lvl2pPr marL="630238"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515938" marR="0" lvl="0" indent="-515938" algn="l" defTabSz="914400" rtl="0" eaLnBrk="0" fontAlgn="base" latinLnBrk="0" hangingPunct="0">
              <a:lnSpc>
                <a:spcPct val="115000"/>
              </a:lnSpc>
              <a:spcBef>
                <a:spcPct val="50000"/>
              </a:spcBef>
              <a:spcAft>
                <a:spcPct val="0"/>
              </a:spcAft>
              <a:buClrTx/>
              <a:buSzTx/>
              <a:buFontTx/>
              <a:buAutoNum type="alphaLcParenBoth"/>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Blair Co. has reported a positive trend in earnings over the last 3 years. In the current year, it reduces its bad debt expense to ensure another positive earnings year. The impact of this adjustment is equal to 3% of net income.  </a:t>
            </a:r>
          </a:p>
          <a:p>
            <a:pPr marL="515938" marR="0" lvl="0" indent="-515938" algn="l" defTabSz="914400" rtl="0" eaLnBrk="0" fontAlgn="base" latinLnBrk="0" hangingPunct="0">
              <a:lnSpc>
                <a:spcPct val="115000"/>
              </a:lnSpc>
              <a:spcBef>
                <a:spcPct val="50000"/>
              </a:spcBef>
              <a:spcAft>
                <a:spcPct val="0"/>
              </a:spcAft>
              <a:buClrTx/>
              <a:buSzTx/>
              <a:buFontTx/>
              <a:buAutoNum type="alphaLcParenBoth"/>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Hindi SE has a gain of €3.1 million on the sale of plant assets and a €3.3 million loss on the sale of investments. It decides to net the gain and loss because the net eﬀect is considered immaterial. Hindi SE’s income for the current year was €10 million. </a:t>
            </a:r>
            <a:endParaRPr kumimoji="0" lang="en-US" altLang="en-US" sz="21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Materiality</a:t>
            </a:r>
          </a:p>
        </p:txBody>
      </p:sp>
    </p:spTree>
    <p:extLst>
      <p:ext uri="{BB962C8B-B14F-4D97-AF65-F5344CB8AC3E}">
        <p14:creationId xmlns:p14="http://schemas.microsoft.com/office/powerpoint/2010/main" val="625458548"/>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3B6F3-85E5-4272-A8F5-4601642560D4}"/>
              </a:ext>
            </a:extLst>
          </p:cNvPr>
          <p:cNvSpPr>
            <a:spLocks noGrp="1"/>
          </p:cNvSpPr>
          <p:nvPr>
            <p:ph type="title"/>
          </p:nvPr>
        </p:nvSpPr>
        <p:spPr/>
        <p:txBody>
          <a:bodyPr>
            <a:normAutofit/>
          </a:bodyPr>
          <a:lstStyle/>
          <a:p>
            <a:r>
              <a:rPr lang="en-US" sz="3200" b="1">
                <a:latin typeface="Liberation Sans"/>
              </a:rPr>
              <a:t>Course Structure</a:t>
            </a:r>
          </a:p>
        </p:txBody>
      </p:sp>
      <p:sp>
        <p:nvSpPr>
          <p:cNvPr id="3" name="Content Placeholder 2">
            <a:extLst>
              <a:ext uri="{FF2B5EF4-FFF2-40B4-BE49-F238E27FC236}">
                <a16:creationId xmlns:a16="http://schemas.microsoft.com/office/drawing/2014/main" id="{AE32BEF1-9319-4703-9E35-65ABEE240C7E}"/>
              </a:ext>
            </a:extLst>
          </p:cNvPr>
          <p:cNvSpPr>
            <a:spLocks noGrp="1"/>
          </p:cNvSpPr>
          <p:nvPr>
            <p:ph idx="1"/>
          </p:nvPr>
        </p:nvSpPr>
        <p:spPr/>
        <p:txBody>
          <a:bodyPr/>
          <a:lstStyle/>
          <a:p>
            <a:pPr marL="0" indent="0">
              <a:buNone/>
            </a:pPr>
            <a:endParaRPr lang="en-US"/>
          </a:p>
          <a:p>
            <a:pPr marL="0" indent="0">
              <a:buNone/>
            </a:pPr>
            <a:endParaRPr lang="en-US"/>
          </a:p>
        </p:txBody>
      </p:sp>
      <p:graphicFrame>
        <p:nvGraphicFramePr>
          <p:cNvPr id="4" name="Table 4">
            <a:extLst>
              <a:ext uri="{FF2B5EF4-FFF2-40B4-BE49-F238E27FC236}">
                <a16:creationId xmlns:a16="http://schemas.microsoft.com/office/drawing/2014/main" id="{883017BB-6465-4F77-AA3D-80DF06E3F234}"/>
              </a:ext>
            </a:extLst>
          </p:cNvPr>
          <p:cNvGraphicFramePr>
            <a:graphicFrameLocks noGrp="1"/>
          </p:cNvGraphicFramePr>
          <p:nvPr>
            <p:extLst>
              <p:ext uri="{D42A27DB-BD31-4B8C-83A1-F6EECF244321}">
                <p14:modId xmlns:p14="http://schemas.microsoft.com/office/powerpoint/2010/main" val="3880589265"/>
              </p:ext>
            </p:extLst>
          </p:nvPr>
        </p:nvGraphicFramePr>
        <p:xfrm>
          <a:off x="685800" y="1447800"/>
          <a:ext cx="7886700" cy="4756707"/>
        </p:xfrm>
        <a:graphic>
          <a:graphicData uri="http://schemas.openxmlformats.org/drawingml/2006/table">
            <a:tbl>
              <a:tblPr firstRow="1" bandRow="1">
                <a:tableStyleId>{72833802-FEF1-4C79-8D5D-14CF1EAF98D9}</a:tableStyleId>
              </a:tblPr>
              <a:tblGrid>
                <a:gridCol w="1577340">
                  <a:extLst>
                    <a:ext uri="{9D8B030D-6E8A-4147-A177-3AD203B41FA5}">
                      <a16:colId xmlns:a16="http://schemas.microsoft.com/office/drawing/2014/main" val="3180699519"/>
                    </a:ext>
                  </a:extLst>
                </a:gridCol>
                <a:gridCol w="2957512">
                  <a:extLst>
                    <a:ext uri="{9D8B030D-6E8A-4147-A177-3AD203B41FA5}">
                      <a16:colId xmlns:a16="http://schemas.microsoft.com/office/drawing/2014/main" val="2678069283"/>
                    </a:ext>
                  </a:extLst>
                </a:gridCol>
                <a:gridCol w="3351848">
                  <a:extLst>
                    <a:ext uri="{9D8B030D-6E8A-4147-A177-3AD203B41FA5}">
                      <a16:colId xmlns:a16="http://schemas.microsoft.com/office/drawing/2014/main" val="2580598278"/>
                    </a:ext>
                  </a:extLst>
                </a:gridCol>
              </a:tblGrid>
              <a:tr h="800862">
                <a:tc>
                  <a:txBody>
                    <a:bodyPr/>
                    <a:lstStyle/>
                    <a:p>
                      <a:endParaRPr lang="en-US" sz="2400" dirty="0">
                        <a:latin typeface="Liberation Sans"/>
                      </a:endParaRPr>
                    </a:p>
                  </a:txBody>
                  <a:tcPr/>
                </a:tc>
                <a:tc>
                  <a:txBody>
                    <a:bodyPr/>
                    <a:lstStyle/>
                    <a:p>
                      <a:pPr algn="ctr"/>
                      <a:r>
                        <a:rPr lang="en-US" sz="2400"/>
                        <a:t>LECTURE</a:t>
                      </a:r>
                    </a:p>
                    <a:p>
                      <a:pPr algn="ctr"/>
                      <a:r>
                        <a:rPr lang="zh-CN" altLang="en-US" sz="2400"/>
                        <a:t>授课</a:t>
                      </a:r>
                      <a:endParaRPr lang="en-US" sz="2400">
                        <a:latin typeface="Liberation Sans"/>
                      </a:endParaRPr>
                    </a:p>
                  </a:txBody>
                  <a:tcPr/>
                </a:tc>
                <a:tc>
                  <a:txBody>
                    <a:bodyPr/>
                    <a:lstStyle/>
                    <a:p>
                      <a:pPr algn="ctr"/>
                      <a:r>
                        <a:rPr lang="en-US" sz="2400" dirty="0"/>
                        <a:t>LAB</a:t>
                      </a:r>
                    </a:p>
                    <a:p>
                      <a:pPr algn="ctr"/>
                      <a:r>
                        <a:rPr lang="en-US" altLang="zh-CN" sz="2400" dirty="0"/>
                        <a:t>ERP </a:t>
                      </a:r>
                      <a:r>
                        <a:rPr lang="zh-CN" altLang="en-US" sz="2400" dirty="0"/>
                        <a:t>实验</a:t>
                      </a:r>
                      <a:endParaRPr lang="en-US" sz="2400" dirty="0">
                        <a:latin typeface="Liberation Sans"/>
                      </a:endParaRPr>
                    </a:p>
                  </a:txBody>
                  <a:tcPr/>
                </a:tc>
                <a:extLst>
                  <a:ext uri="{0D108BD9-81ED-4DB2-BD59-A6C34878D82A}">
                    <a16:rowId xmlns:a16="http://schemas.microsoft.com/office/drawing/2014/main" val="2989029173"/>
                  </a:ext>
                </a:extLst>
              </a:tr>
              <a:tr h="1124409">
                <a:tc>
                  <a:txBody>
                    <a:bodyPr/>
                    <a:lstStyle/>
                    <a:p>
                      <a:r>
                        <a:rPr lang="en-US" sz="2400"/>
                        <a:t>Credit hours</a:t>
                      </a:r>
                    </a:p>
                    <a:p>
                      <a:r>
                        <a:rPr lang="zh-CN" altLang="en-US" sz="2400"/>
                        <a:t>学时</a:t>
                      </a:r>
                      <a:endParaRPr lang="en-US" sz="2400">
                        <a:latin typeface="Liberation Sans"/>
                      </a:endParaRPr>
                    </a:p>
                  </a:txBody>
                  <a:tcPr/>
                </a:tc>
                <a:tc>
                  <a:txBody>
                    <a:bodyPr/>
                    <a:lstStyle/>
                    <a:p>
                      <a:pPr algn="ctr"/>
                      <a:r>
                        <a:rPr lang="en-US" sz="2400"/>
                        <a:t>52 hours</a:t>
                      </a:r>
                      <a:endParaRPr lang="en-US" sz="2400">
                        <a:latin typeface="Liberation Sans"/>
                      </a:endParaRPr>
                    </a:p>
                  </a:txBody>
                  <a:tcPr/>
                </a:tc>
                <a:tc>
                  <a:txBody>
                    <a:bodyPr/>
                    <a:lstStyle/>
                    <a:p>
                      <a:pPr algn="ctr"/>
                      <a:r>
                        <a:rPr lang="en-US" sz="2400"/>
                        <a:t>12 hours</a:t>
                      </a:r>
                      <a:endParaRPr lang="en-US" sz="2400">
                        <a:latin typeface="Liberation Sans"/>
                      </a:endParaRPr>
                    </a:p>
                  </a:txBody>
                  <a:tcPr/>
                </a:tc>
                <a:extLst>
                  <a:ext uri="{0D108BD9-81ED-4DB2-BD59-A6C34878D82A}">
                    <a16:rowId xmlns:a16="http://schemas.microsoft.com/office/drawing/2014/main" val="2403632896"/>
                  </a:ext>
                </a:extLst>
              </a:tr>
              <a:tr h="800862">
                <a:tc>
                  <a:txBody>
                    <a:bodyPr/>
                    <a:lstStyle/>
                    <a:p>
                      <a:r>
                        <a:rPr lang="en-US" sz="2400"/>
                        <a:t>Venue</a:t>
                      </a:r>
                    </a:p>
                    <a:p>
                      <a:r>
                        <a:rPr lang="zh-CN" altLang="en-US" sz="2400"/>
                        <a:t>地点</a:t>
                      </a:r>
                      <a:endParaRPr lang="en-US" sz="2400">
                        <a:latin typeface="Liberation San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T3502</a:t>
                      </a:r>
                      <a:endParaRPr lang="en-US" sz="24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a:t>
                      </a:r>
                      <a:r>
                        <a:rPr lang="zh-CN" altLang="en-US" sz="2400" dirty="0"/>
                        <a:t>周一</a:t>
                      </a:r>
                      <a:r>
                        <a:rPr lang="en-US" altLang="zh-CN" sz="2400" dirty="0"/>
                        <a:t>)/(</a:t>
                      </a:r>
                      <a:r>
                        <a:rPr lang="zh-CN" altLang="en-US" sz="2400" dirty="0"/>
                        <a:t>周三</a:t>
                      </a:r>
                      <a:r>
                        <a:rPr lang="en-US" altLang="zh-CN" sz="2400" dirty="0"/>
                        <a:t>)</a:t>
                      </a:r>
                      <a:endParaRPr lang="en-US" sz="2400" dirty="0">
                        <a:latin typeface="Liberation Sans"/>
                      </a:endParaRPr>
                    </a:p>
                  </a:txBody>
                  <a:tcPr/>
                </a:tc>
                <a:tc>
                  <a:txBody>
                    <a:bodyPr/>
                    <a:lstStyle/>
                    <a:p>
                      <a:pPr algn="ctr"/>
                      <a:r>
                        <a:rPr lang="en-US" sz="2400" dirty="0" err="1">
                          <a:latin typeface="Liberation Sans"/>
                        </a:rPr>
                        <a:t>待定</a:t>
                      </a:r>
                      <a:endParaRPr lang="en-US" sz="2400" dirty="0">
                        <a:latin typeface="Liberation Sans"/>
                      </a:endParaRPr>
                    </a:p>
                  </a:txBody>
                  <a:tcPr/>
                </a:tc>
                <a:extLst>
                  <a:ext uri="{0D108BD9-81ED-4DB2-BD59-A6C34878D82A}">
                    <a16:rowId xmlns:a16="http://schemas.microsoft.com/office/drawing/2014/main" val="2051726134"/>
                  </a:ext>
                </a:extLst>
              </a:tr>
              <a:tr h="1922067">
                <a:tc>
                  <a:txBody>
                    <a:bodyPr/>
                    <a:lstStyle/>
                    <a:p>
                      <a:r>
                        <a:rPr lang="en-US" sz="2400"/>
                        <a:t>Time</a:t>
                      </a:r>
                    </a:p>
                    <a:p>
                      <a:r>
                        <a:rPr lang="zh-CN" altLang="en-US" sz="2400"/>
                        <a:t>时间</a:t>
                      </a:r>
                      <a:endParaRPr lang="en-US" sz="2400">
                        <a:latin typeface="Liberation Sans"/>
                      </a:endParaRPr>
                    </a:p>
                  </a:txBody>
                  <a:tcPr/>
                </a:tc>
                <a:tc>
                  <a:txBody>
                    <a:bodyPr/>
                    <a:lstStyle/>
                    <a:p>
                      <a:pPr algn="ctr"/>
                      <a:r>
                        <a:rPr lang="en-US" sz="2400" u="sng" dirty="0"/>
                        <a:t>Monday: 1</a:t>
                      </a:r>
                      <a:r>
                        <a:rPr lang="en-US" altLang="zh-CN" sz="2400" u="sng" dirty="0"/>
                        <a:t>8</a:t>
                      </a:r>
                      <a:r>
                        <a:rPr lang="en-US" sz="2400" u="sng" dirty="0"/>
                        <a:t>:</a:t>
                      </a:r>
                      <a:r>
                        <a:rPr lang="en-US" altLang="zh-CN" sz="2400" u="sng" dirty="0"/>
                        <a:t>45</a:t>
                      </a:r>
                      <a:r>
                        <a:rPr lang="en-US" sz="2400" u="sng" dirty="0"/>
                        <a:t>-</a:t>
                      </a:r>
                      <a:r>
                        <a:rPr lang="en-US" altLang="zh-CN" sz="2400" u="sng" dirty="0"/>
                        <a:t>20</a:t>
                      </a:r>
                      <a:r>
                        <a:rPr lang="en-US" sz="2400" u="sng" dirty="0"/>
                        <a:t>:</a:t>
                      </a:r>
                      <a:r>
                        <a:rPr lang="en-US" altLang="zh-CN" sz="2400" u="sng" dirty="0"/>
                        <a:t>30</a:t>
                      </a:r>
                      <a:endParaRPr lang="en-US" sz="2400" u="sng" dirty="0"/>
                    </a:p>
                    <a:p>
                      <a:pPr algn="ctr"/>
                      <a:r>
                        <a:rPr lang="en-US" sz="2400" u="sng" dirty="0"/>
                        <a:t>Wednesday: 18:45-20:30</a:t>
                      </a:r>
                    </a:p>
                    <a:p>
                      <a:pPr algn="ctr"/>
                      <a:r>
                        <a:rPr lang="en-US" sz="2400" u="none" dirty="0"/>
                        <a:t>W1 – W15 (W</a:t>
                      </a:r>
                      <a:r>
                        <a:rPr lang="en-US" altLang="zh-CN" sz="2400" u="none" dirty="0"/>
                        <a:t>6&amp;</a:t>
                      </a:r>
                      <a:r>
                        <a:rPr lang="en-US" sz="2400" u="none" dirty="0"/>
                        <a:t>7 Except)</a:t>
                      </a:r>
                    </a:p>
                  </a:txBody>
                  <a:tcPr/>
                </a:tc>
                <a:tc>
                  <a:txBody>
                    <a:bodyPr/>
                    <a:lstStyle/>
                    <a:p>
                      <a:pPr algn="ctr"/>
                      <a:r>
                        <a:rPr lang="en-US" sz="2400" u="none" dirty="0"/>
                        <a:t>W7, W1</a:t>
                      </a:r>
                      <a:r>
                        <a:rPr lang="en-US" altLang="zh-CN" sz="2400" u="none" dirty="0"/>
                        <a:t>4</a:t>
                      </a:r>
                      <a:r>
                        <a:rPr lang="en-US" sz="2400" u="none" dirty="0"/>
                        <a:t>-W1</a:t>
                      </a:r>
                      <a:r>
                        <a:rPr lang="en-US" altLang="zh-CN" sz="2400" u="none" dirty="0"/>
                        <a:t>6</a:t>
                      </a:r>
                      <a:endParaRPr lang="en-US" sz="2400" u="none" dirty="0"/>
                    </a:p>
                  </a:txBody>
                  <a:tcPr/>
                </a:tc>
                <a:extLst>
                  <a:ext uri="{0D108BD9-81ED-4DB2-BD59-A6C34878D82A}">
                    <a16:rowId xmlns:a16="http://schemas.microsoft.com/office/drawing/2014/main" val="196621426"/>
                  </a:ext>
                </a:extLst>
              </a:tr>
            </a:tbl>
          </a:graphicData>
        </a:graphic>
      </p:graphicFrame>
    </p:spTree>
    <p:extLst>
      <p:ext uri="{BB962C8B-B14F-4D97-AF65-F5344CB8AC3E}">
        <p14:creationId xmlns:p14="http://schemas.microsoft.com/office/powerpoint/2010/main" val="1658720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2" name="Rectangle 4"/>
          <p:cNvSpPr>
            <a:spLocks noChangeArrowheads="1"/>
          </p:cNvSpPr>
          <p:nvPr/>
        </p:nvSpPr>
        <p:spPr bwMode="auto">
          <a:xfrm>
            <a:off x="457200" y="1371600"/>
            <a:ext cx="7848600" cy="829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14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Brief Exercise 2.11 :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Determine whether you would classify these transactions as material.</a:t>
            </a:r>
          </a:p>
        </p:txBody>
      </p:sp>
      <p:sp>
        <p:nvSpPr>
          <p:cNvPr id="268293" name="Rectangle 5"/>
          <p:cNvSpPr>
            <a:spLocks noChangeArrowheads="1"/>
          </p:cNvSpPr>
          <p:nvPr/>
        </p:nvSpPr>
        <p:spPr bwMode="auto">
          <a:xfrm>
            <a:off x="457200" y="2286000"/>
            <a:ext cx="6477000" cy="154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15938" indent="-515938" algn="l">
              <a:defRPr sz="2400">
                <a:solidFill>
                  <a:schemeClr val="tx1"/>
                </a:solidFill>
                <a:latin typeface="Times New Roman" pitchFamily="18" charset="0"/>
              </a:defRPr>
            </a:lvl1pPr>
            <a:lvl2pPr marL="630238"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515938" marR="0" lvl="0" indent="-515938" algn="l" defTabSz="914400" rtl="0" eaLnBrk="0" fontAlgn="base" latinLnBrk="0" hangingPunct="0">
              <a:lnSpc>
                <a:spcPct val="115000"/>
              </a:lnSpc>
              <a:spcBef>
                <a:spcPct val="50000"/>
              </a:spcBef>
              <a:spcAft>
                <a:spcPct val="0"/>
              </a:spcAft>
              <a:buClrTx/>
              <a:buSzTx/>
              <a:buFont typeface="Wingdings" panose="05000000000000000000" pitchFamily="2" charset="2"/>
              <a:buAutoNum type="alphaLcParenBoth" startAt="3"/>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Damon SpA expenses all capital equipment under €2,500 on the basis that it is immaterial. The company has followed this practice for a number of years. </a:t>
            </a:r>
            <a:endParaRPr kumimoji="0" lang="en-US" altLang="en-US" sz="21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Materiality</a:t>
            </a:r>
          </a:p>
        </p:txBody>
      </p:sp>
    </p:spTree>
    <p:extLst>
      <p:ext uri="{BB962C8B-B14F-4D97-AF65-F5344CB8AC3E}">
        <p14:creationId xmlns:p14="http://schemas.microsoft.com/office/powerpoint/2010/main" val="2674315700"/>
      </p:ext>
    </p:extLst>
  </p:cSld>
  <p:clrMapOvr>
    <a:masterClrMapping/>
  </p:clrMapOvr>
  <p:transition>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Quality—Faithful Representation</a:t>
            </a:r>
          </a:p>
        </p:txBody>
      </p:sp>
      <p:sp>
        <p:nvSpPr>
          <p:cNvPr id="27651" name="Rectangle 5"/>
          <p:cNvSpPr>
            <a:spLocks noChangeArrowheads="1"/>
          </p:cNvSpPr>
          <p:nvPr/>
        </p:nvSpPr>
        <p:spPr bwMode="auto">
          <a:xfrm>
            <a:off x="685800" y="4967288"/>
            <a:ext cx="81534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Faithful representation</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means that the numbers and descriptions match what really existed or happened.</a:t>
            </a:r>
          </a:p>
        </p:txBody>
      </p:sp>
      <p:pic>
        <p:nvPicPr>
          <p:cNvPr id="2765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8"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3556369036"/>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p:cNvSpPr>
            <a:spLocks noChangeArrowheads="1"/>
          </p:cNvSpPr>
          <p:nvPr/>
        </p:nvSpPr>
        <p:spPr bwMode="auto">
          <a:xfrm>
            <a:off x="685800" y="49672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Completeness</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means that all the information that is necessary for faithful representation is provided.</a:t>
            </a:r>
          </a:p>
        </p:txBody>
      </p:sp>
      <p:pic>
        <p:nvPicPr>
          <p:cNvPr id="2867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7" name="AutoShape 7"/>
          <p:cNvSpPr>
            <a:spLocks noChangeArrowheads="1"/>
          </p:cNvSpPr>
          <p:nvPr/>
        </p:nvSpPr>
        <p:spPr bwMode="auto">
          <a:xfrm rot="10800000">
            <a:off x="3657600" y="4354688"/>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8680"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Quality—Faithful Representation</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98620894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708"/>
                                        </p:tgtEl>
                                        <p:attrNameLst>
                                          <p:attrName>style.visibility</p:attrName>
                                        </p:attrNameLst>
                                      </p:cBhvr>
                                      <p:to>
                                        <p:strVal val="visible"/>
                                      </p:to>
                                    </p:set>
                                    <p:animEffect transition="in" filter="wipe(left)">
                                      <p:cBhvr>
                                        <p:cTn id="7" dur="500"/>
                                        <p:tgtEl>
                                          <p:spTgt spid="3287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0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6" name="Rectangle 4"/>
          <p:cNvSpPr>
            <a:spLocks noChangeArrowheads="1"/>
          </p:cNvSpPr>
          <p:nvPr/>
        </p:nvSpPr>
        <p:spPr bwMode="auto">
          <a:xfrm>
            <a:off x="685800" y="49672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Neutrality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means that a company cannot select information to favor one set of interested parties over another.</a:t>
            </a:r>
          </a:p>
        </p:txBody>
      </p:sp>
      <p:pic>
        <p:nvPicPr>
          <p:cNvPr id="2970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1" name="AutoShape 7"/>
          <p:cNvSpPr>
            <a:spLocks noChangeArrowheads="1"/>
          </p:cNvSpPr>
          <p:nvPr/>
        </p:nvSpPr>
        <p:spPr bwMode="auto">
          <a:xfrm rot="10800000">
            <a:off x="5127625" y="4354688"/>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9704"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Quality—Faithful Representation</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3617996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0756"/>
                                        </p:tgtEl>
                                        <p:attrNameLst>
                                          <p:attrName>style.visibility</p:attrName>
                                        </p:attrNameLst>
                                      </p:cBhvr>
                                      <p:to>
                                        <p:strVal val="visible"/>
                                      </p:to>
                                    </p:set>
                                    <p:animEffect transition="in" filter="wipe(left)">
                                      <p:cBhvr>
                                        <p:cTn id="7" dur="500"/>
                                        <p:tgtEl>
                                          <p:spTgt spid="330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4" name="Rectangle 4"/>
          <p:cNvSpPr>
            <a:spLocks noChangeArrowheads="1"/>
          </p:cNvSpPr>
          <p:nvPr/>
        </p:nvSpPr>
        <p:spPr bwMode="auto">
          <a:xfrm>
            <a:off x="685800" y="49672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An information item that is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free from error</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will be a more accurate (faithful) representation of a financial item.</a:t>
            </a:r>
          </a:p>
        </p:txBody>
      </p:sp>
      <p:pic>
        <p:nvPicPr>
          <p:cNvPr id="307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647700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AutoShape 7"/>
          <p:cNvSpPr>
            <a:spLocks noChangeArrowheads="1"/>
          </p:cNvSpPr>
          <p:nvPr/>
        </p:nvSpPr>
        <p:spPr bwMode="auto">
          <a:xfrm rot="10800000">
            <a:off x="6629400" y="4354688"/>
            <a:ext cx="457200" cy="685800"/>
          </a:xfrm>
          <a:prstGeom prst="upArrow">
            <a:avLst>
              <a:gd name="adj1" fmla="val 50000"/>
              <a:gd name="adj2" fmla="val 37500"/>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30728"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Fundamental Quality—Faithful Representation</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88208117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2804"/>
                                        </p:tgtEl>
                                        <p:attrNameLst>
                                          <p:attrName>style.visibility</p:attrName>
                                        </p:attrNameLst>
                                      </p:cBhvr>
                                      <p:to>
                                        <p:strVal val="visible"/>
                                      </p:to>
                                    </p:set>
                                    <p:animEffect transition="in" filter="wipe(left)">
                                      <p:cBhvr>
                                        <p:cTn id="7" dur="500"/>
                                        <p:tgtEl>
                                          <p:spTgt spid="332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Enhancing Qualities</a:t>
            </a:r>
          </a:p>
        </p:txBody>
      </p:sp>
      <p:pic>
        <p:nvPicPr>
          <p:cNvPr id="317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47888"/>
            <a:ext cx="81534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4857" name="Rectangle 9"/>
          <p:cNvSpPr>
            <a:spLocks noChangeArrowheads="1"/>
          </p:cNvSpPr>
          <p:nvPr/>
        </p:nvSpPr>
        <p:spPr bwMode="auto">
          <a:xfrm>
            <a:off x="685800" y="52720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Enhancing qualitative characteristics are complementary to the fundamental qualitative characteristics.</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7888276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4857"/>
                                        </p:tgtEl>
                                        <p:attrNameLst>
                                          <p:attrName>style.visibility</p:attrName>
                                        </p:attrNameLst>
                                      </p:cBhvr>
                                      <p:to>
                                        <p:strVal val="visible"/>
                                      </p:to>
                                    </p:set>
                                    <p:animEffect transition="in" filter="wipe(left)">
                                      <p:cBhvr>
                                        <p:cTn id="7" dur="500"/>
                                        <p:tgtEl>
                                          <p:spTgt spid="334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Enhancing Qualities</a:t>
            </a:r>
          </a:p>
        </p:txBody>
      </p:sp>
      <p:pic>
        <p:nvPicPr>
          <p:cNvPr id="3174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47888"/>
            <a:ext cx="81534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4857" name="Rectangle 9"/>
          <p:cNvSpPr>
            <a:spLocks noChangeArrowheads="1"/>
          </p:cNvSpPr>
          <p:nvPr/>
        </p:nvSpPr>
        <p:spPr bwMode="auto">
          <a:xfrm>
            <a:off x="685800" y="52720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Information that is measured and reported in a similar manner for different companies is considered </a:t>
            </a: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comparable</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a:t>
            </a:r>
          </a:p>
        </p:txBody>
      </p:sp>
      <p:sp>
        <p:nvSpPr>
          <p:cNvPr id="31750" name="AutoShape 10"/>
          <p:cNvSpPr>
            <a:spLocks noChangeArrowheads="1"/>
          </p:cNvSpPr>
          <p:nvPr/>
        </p:nvSpPr>
        <p:spPr bwMode="auto">
          <a:xfrm rot="10800000">
            <a:off x="2393950" y="4706938"/>
            <a:ext cx="457200" cy="550862"/>
          </a:xfrm>
          <a:prstGeom prst="upArrow">
            <a:avLst>
              <a:gd name="adj1" fmla="val 50000"/>
              <a:gd name="adj2" fmla="val 30122"/>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39449663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4857"/>
                                        </p:tgtEl>
                                        <p:attrNameLst>
                                          <p:attrName>style.visibility</p:attrName>
                                        </p:attrNameLst>
                                      </p:cBhvr>
                                      <p:to>
                                        <p:strVal val="visible"/>
                                      </p:to>
                                    </p:set>
                                    <p:animEffect transition="in" filter="wipe(left)">
                                      <p:cBhvr>
                                        <p:cTn id="7" dur="500"/>
                                        <p:tgtEl>
                                          <p:spTgt spid="3348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Enhancing Qualities</a:t>
            </a:r>
          </a:p>
        </p:txBody>
      </p:sp>
      <p:pic>
        <p:nvPicPr>
          <p:cNvPr id="327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47888"/>
            <a:ext cx="81534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6902" name="Rectangle 6"/>
          <p:cNvSpPr>
            <a:spLocks noChangeArrowheads="1"/>
          </p:cNvSpPr>
          <p:nvPr/>
        </p:nvSpPr>
        <p:spPr bwMode="auto">
          <a:xfrm>
            <a:off x="685800" y="52720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Verifiability</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means different knowledgeable and independent observers could reach consensus.</a:t>
            </a:r>
          </a:p>
        </p:txBody>
      </p:sp>
      <p:sp>
        <p:nvSpPr>
          <p:cNvPr id="32774" name="AutoShape 7"/>
          <p:cNvSpPr>
            <a:spLocks noChangeArrowheads="1"/>
          </p:cNvSpPr>
          <p:nvPr/>
        </p:nvSpPr>
        <p:spPr bwMode="auto">
          <a:xfrm rot="10800000">
            <a:off x="3994150" y="4706938"/>
            <a:ext cx="457200" cy="550862"/>
          </a:xfrm>
          <a:prstGeom prst="upArrow">
            <a:avLst>
              <a:gd name="adj1" fmla="val 50000"/>
              <a:gd name="adj2" fmla="val 30122"/>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64106308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6902"/>
                                        </p:tgtEl>
                                        <p:attrNameLst>
                                          <p:attrName>style.visibility</p:attrName>
                                        </p:attrNameLst>
                                      </p:cBhvr>
                                      <p:to>
                                        <p:strVal val="visible"/>
                                      </p:to>
                                    </p:set>
                                    <p:animEffect transition="in" filter="wipe(left)">
                                      <p:cBhvr>
                                        <p:cTn id="7" dur="500"/>
                                        <p:tgtEl>
                                          <p:spTgt spid="336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0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6096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Enhancing Qualities</a:t>
            </a:r>
          </a:p>
        </p:txBody>
      </p:sp>
      <p:pic>
        <p:nvPicPr>
          <p:cNvPr id="337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147888"/>
            <a:ext cx="81534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8950" name="Rectangle 6"/>
          <p:cNvSpPr>
            <a:spLocks noChangeArrowheads="1"/>
          </p:cNvSpPr>
          <p:nvPr/>
        </p:nvSpPr>
        <p:spPr bwMode="auto">
          <a:xfrm>
            <a:off x="685800" y="52720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Timeliness</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means having information available to decision-makers before it loses its capacity to influence decisions.</a:t>
            </a:r>
          </a:p>
        </p:txBody>
      </p:sp>
      <p:sp>
        <p:nvSpPr>
          <p:cNvPr id="33798" name="AutoShape 7"/>
          <p:cNvSpPr>
            <a:spLocks noChangeArrowheads="1"/>
          </p:cNvSpPr>
          <p:nvPr/>
        </p:nvSpPr>
        <p:spPr bwMode="auto">
          <a:xfrm rot="10800000">
            <a:off x="5969000" y="4706938"/>
            <a:ext cx="457200" cy="550862"/>
          </a:xfrm>
          <a:prstGeom prst="upArrow">
            <a:avLst>
              <a:gd name="adj1" fmla="val 50000"/>
              <a:gd name="adj2" fmla="val 30122"/>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97468165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950"/>
                                        </p:tgtEl>
                                        <p:attrNameLst>
                                          <p:attrName>style.visibility</p:attrName>
                                        </p:attrNameLst>
                                      </p:cBhvr>
                                      <p:to>
                                        <p:strVal val="visible"/>
                                      </p:to>
                                    </p:set>
                                    <p:animEffect transition="in" filter="wipe(left)">
                                      <p:cBhvr>
                                        <p:cTn id="7" dur="500"/>
                                        <p:tgtEl>
                                          <p:spTgt spid="338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3"/>
          <p:cNvSpPr txBox="1">
            <a:spLocks noChangeArrowheads="1"/>
          </p:cNvSpPr>
          <p:nvPr/>
        </p:nvSpPr>
        <p:spPr bwMode="auto">
          <a:xfrm>
            <a:off x="685800" y="1371600"/>
            <a:ext cx="8229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defRPr sz="2800" b="1">
                <a:latin typeface="Arial"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Enhancing Qualities</a:t>
            </a:r>
          </a:p>
        </p:txBody>
      </p:sp>
      <p:pic>
        <p:nvPicPr>
          <p:cNvPr id="348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147888"/>
            <a:ext cx="8153400"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0998" name="Rectangle 6"/>
          <p:cNvSpPr>
            <a:spLocks noChangeArrowheads="1"/>
          </p:cNvSpPr>
          <p:nvPr/>
        </p:nvSpPr>
        <p:spPr bwMode="auto">
          <a:xfrm>
            <a:off x="685800" y="5272088"/>
            <a:ext cx="82296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25000"/>
              </a:lnSpc>
              <a:spcBef>
                <a:spcPct val="30000"/>
              </a:spcBef>
              <a:spcAft>
                <a:spcPct val="0"/>
              </a:spcAft>
              <a:buClrTx/>
              <a:buSzPct val="80000"/>
              <a:buFontTx/>
              <a:buNone/>
              <a:tabLst/>
              <a:defRPr/>
            </a:pPr>
            <a:r>
              <a:rPr kumimoji="0" lang="en-US" altLang="en-US" sz="2000" b="1" i="0" u="none" strike="noStrike" kern="1200" cap="none" spc="0" normalizeH="0" baseline="0" noProof="0">
                <a:ln>
                  <a:noFill/>
                </a:ln>
                <a:solidFill>
                  <a:srgbClr val="0000FF"/>
                </a:solidFill>
                <a:effectLst/>
                <a:uLnTx/>
                <a:uFillTx/>
                <a:latin typeface="Liberation Sans"/>
                <a:ea typeface="+mn-ea"/>
                <a:cs typeface="+mn-cs"/>
              </a:rPr>
              <a:t>Understandability</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 is the quality of information that lets reasonably informed users see its significance.</a:t>
            </a:r>
          </a:p>
        </p:txBody>
      </p:sp>
      <p:sp>
        <p:nvSpPr>
          <p:cNvPr id="34822" name="AutoShape 7"/>
          <p:cNvSpPr>
            <a:spLocks noChangeArrowheads="1"/>
          </p:cNvSpPr>
          <p:nvPr/>
        </p:nvSpPr>
        <p:spPr bwMode="auto">
          <a:xfrm rot="10800000">
            <a:off x="7550150" y="4706938"/>
            <a:ext cx="457200" cy="550862"/>
          </a:xfrm>
          <a:prstGeom prst="upArrow">
            <a:avLst>
              <a:gd name="adj1" fmla="val 50000"/>
              <a:gd name="adj2" fmla="val 30122"/>
            </a:avLst>
          </a:prstGeom>
          <a:solidFill>
            <a:srgbClr val="CC0000"/>
          </a:solidFill>
          <a:ln w="12700">
            <a:solidFill>
              <a:schemeClr val="tx1"/>
            </a:solidFill>
            <a:miter lim="800000"/>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9"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Qualitative Characteristics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97975538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0998"/>
                                        </p:tgtEl>
                                        <p:attrNameLst>
                                          <p:attrName>style.visibility</p:attrName>
                                        </p:attrNameLst>
                                      </p:cBhvr>
                                      <p:to>
                                        <p:strVal val="visible"/>
                                      </p:to>
                                    </p:set>
                                    <p:animEffect transition="in" filter="wipe(left)">
                                      <p:cBhvr>
                                        <p:cTn id="7" dur="500"/>
                                        <p:tgtEl>
                                          <p:spTgt spid="340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2678-680F-43FD-8AF6-00B7072A21D9}"/>
              </a:ext>
            </a:extLst>
          </p:cNvPr>
          <p:cNvSpPr>
            <a:spLocks noGrp="1"/>
          </p:cNvSpPr>
          <p:nvPr>
            <p:ph type="title"/>
          </p:nvPr>
        </p:nvSpPr>
        <p:spPr>
          <a:xfrm>
            <a:off x="628649" y="557189"/>
            <a:ext cx="7886699" cy="738211"/>
          </a:xfrm>
        </p:spPr>
        <p:txBody>
          <a:bodyPr vert="horz" lIns="91440" tIns="45720" rIns="91440" bIns="45720" rtlCol="0" anchor="b">
            <a:noAutofit/>
          </a:bodyPr>
          <a:lstStyle/>
          <a:p>
            <a:pPr defTabSz="914400"/>
            <a:r>
              <a:rPr lang="en-US" sz="3200" b="1">
                <a:latin typeface="Liberation Sans"/>
              </a:rPr>
              <a:t>Course Assessment</a:t>
            </a:r>
          </a:p>
        </p:txBody>
      </p:sp>
      <p:graphicFrame>
        <p:nvGraphicFramePr>
          <p:cNvPr id="4" name="Content Placeholder 3">
            <a:extLst>
              <a:ext uri="{FF2B5EF4-FFF2-40B4-BE49-F238E27FC236}">
                <a16:creationId xmlns:a16="http://schemas.microsoft.com/office/drawing/2014/main" id="{434B8585-0E33-42D2-B411-588BF2E8B122}"/>
              </a:ext>
            </a:extLst>
          </p:cNvPr>
          <p:cNvGraphicFramePr>
            <a:graphicFrameLocks noGrp="1"/>
          </p:cNvGraphicFramePr>
          <p:nvPr>
            <p:ph idx="1"/>
            <p:extLst>
              <p:ext uri="{D42A27DB-BD31-4B8C-83A1-F6EECF244321}">
                <p14:modId xmlns:p14="http://schemas.microsoft.com/office/powerpoint/2010/main" val="3622848320"/>
              </p:ext>
            </p:extLst>
          </p:nvPr>
        </p:nvGraphicFramePr>
        <p:xfrm>
          <a:off x="628649" y="1524000"/>
          <a:ext cx="7991890" cy="4890052"/>
        </p:xfrm>
        <a:graphic>
          <a:graphicData uri="http://schemas.openxmlformats.org/drawingml/2006/table">
            <a:tbl>
              <a:tblPr firstRow="1" bandRow="1">
                <a:tableStyleId>{72833802-FEF1-4C79-8D5D-14CF1EAF98D9}</a:tableStyleId>
              </a:tblPr>
              <a:tblGrid>
                <a:gridCol w="1472708">
                  <a:extLst>
                    <a:ext uri="{9D8B030D-6E8A-4147-A177-3AD203B41FA5}">
                      <a16:colId xmlns:a16="http://schemas.microsoft.com/office/drawing/2014/main" val="1886323861"/>
                    </a:ext>
                  </a:extLst>
                </a:gridCol>
                <a:gridCol w="900477">
                  <a:extLst>
                    <a:ext uri="{9D8B030D-6E8A-4147-A177-3AD203B41FA5}">
                      <a16:colId xmlns:a16="http://schemas.microsoft.com/office/drawing/2014/main" val="2614029788"/>
                    </a:ext>
                  </a:extLst>
                </a:gridCol>
                <a:gridCol w="5618705">
                  <a:extLst>
                    <a:ext uri="{9D8B030D-6E8A-4147-A177-3AD203B41FA5}">
                      <a16:colId xmlns:a16="http://schemas.microsoft.com/office/drawing/2014/main" val="3951729956"/>
                    </a:ext>
                  </a:extLst>
                </a:gridCol>
              </a:tblGrid>
              <a:tr h="1113256">
                <a:tc>
                  <a:txBody>
                    <a:bodyPr/>
                    <a:lstStyle/>
                    <a:p>
                      <a:pPr marL="0" marR="0" algn="ctr">
                        <a:lnSpc>
                          <a:spcPct val="125000"/>
                        </a:lnSpc>
                        <a:spcBef>
                          <a:spcPts val="0"/>
                        </a:spcBef>
                        <a:spcAft>
                          <a:spcPts val="0"/>
                        </a:spcAft>
                      </a:pPr>
                      <a:r>
                        <a:rPr lang="zh-CN" sz="2000" kern="100">
                          <a:effectLst/>
                        </a:rPr>
                        <a:t>考核环节</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ctr">
                        <a:lnSpc>
                          <a:spcPct val="125000"/>
                        </a:lnSpc>
                        <a:spcBef>
                          <a:spcPts val="0"/>
                        </a:spcBef>
                        <a:spcAft>
                          <a:spcPts val="0"/>
                        </a:spcAft>
                      </a:pPr>
                      <a:r>
                        <a:rPr lang="zh-CN" sz="2000" kern="100" dirty="0">
                          <a:effectLst/>
                        </a:rPr>
                        <a:t>所占分值</a:t>
                      </a:r>
                      <a:r>
                        <a:rPr lang="en-US" altLang="zh-CN" sz="2000" kern="100" dirty="0">
                          <a:effectLst/>
                        </a:rPr>
                        <a:t>(%)</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ctr">
                        <a:lnSpc>
                          <a:spcPct val="125000"/>
                        </a:lnSpc>
                        <a:spcBef>
                          <a:spcPts val="0"/>
                        </a:spcBef>
                        <a:spcAft>
                          <a:spcPts val="0"/>
                        </a:spcAft>
                      </a:pPr>
                      <a:r>
                        <a:rPr lang="zh-CN" sz="2000" kern="100">
                          <a:effectLst/>
                        </a:rPr>
                        <a:t>考核与评价细则</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extLst>
                  <a:ext uri="{0D108BD9-81ED-4DB2-BD59-A6C34878D82A}">
                    <a16:rowId xmlns:a16="http://schemas.microsoft.com/office/drawing/2014/main" val="188052066"/>
                  </a:ext>
                </a:extLst>
              </a:tr>
              <a:tr h="1258932">
                <a:tc>
                  <a:txBody>
                    <a:bodyPr/>
                    <a:lstStyle/>
                    <a:p>
                      <a:pPr marL="0" marR="0" algn="ctr">
                        <a:lnSpc>
                          <a:spcPct val="100000"/>
                        </a:lnSpc>
                        <a:spcBef>
                          <a:spcPts val="0"/>
                        </a:spcBef>
                        <a:spcAft>
                          <a:spcPts val="0"/>
                        </a:spcAft>
                      </a:pPr>
                      <a:r>
                        <a:rPr lang="zh-CN" sz="2000" kern="100" dirty="0">
                          <a:effectLst/>
                        </a:rPr>
                        <a:t>实验</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ctr">
                        <a:lnSpc>
                          <a:spcPct val="100000"/>
                        </a:lnSpc>
                        <a:spcBef>
                          <a:spcPts val="0"/>
                        </a:spcBef>
                        <a:spcAft>
                          <a:spcPts val="0"/>
                        </a:spcAft>
                      </a:pPr>
                      <a:r>
                        <a:rPr lang="en-US" sz="2000" kern="100" dirty="0">
                          <a:effectLst/>
                        </a:rPr>
                        <a:t>20</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l">
                        <a:lnSpc>
                          <a:spcPct val="100000"/>
                        </a:lnSpc>
                        <a:spcBef>
                          <a:spcPts val="0"/>
                        </a:spcBef>
                        <a:spcAft>
                          <a:spcPts val="0"/>
                        </a:spcAft>
                      </a:pPr>
                      <a:r>
                        <a:rPr lang="zh-CN" sz="2000" kern="100" dirty="0">
                          <a:effectLst/>
                        </a:rPr>
                        <a:t>学生分组按要求完成</a:t>
                      </a:r>
                      <a:r>
                        <a:rPr lang="en-US" altLang="zh-CN" sz="2000" kern="100" dirty="0">
                          <a:effectLst/>
                        </a:rPr>
                        <a:t>1</a:t>
                      </a:r>
                      <a:r>
                        <a:rPr lang="zh-CN" sz="2000" kern="100" dirty="0">
                          <a:effectLst/>
                        </a:rPr>
                        <a:t>个</a:t>
                      </a:r>
                      <a:r>
                        <a:rPr lang="zh-CN" altLang="en-US" sz="2000" kern="100" dirty="0">
                          <a:effectLst/>
                        </a:rPr>
                        <a:t>会计项目</a:t>
                      </a:r>
                      <a:r>
                        <a:rPr lang="zh-CN" sz="2000" kern="100" dirty="0">
                          <a:effectLst/>
                        </a:rPr>
                        <a:t>实验报告。实验指导老师根据学生实验报告</a:t>
                      </a:r>
                      <a:r>
                        <a:rPr lang="zh-CN" altLang="en-US" sz="2000" kern="100" dirty="0">
                          <a:effectLst/>
                        </a:rPr>
                        <a:t>和个人在</a:t>
                      </a:r>
                      <a:r>
                        <a:rPr lang="en-US" altLang="zh-CN" sz="2000" kern="100" dirty="0">
                          <a:effectLst/>
                        </a:rPr>
                        <a:t>ERP</a:t>
                      </a:r>
                      <a:r>
                        <a:rPr lang="zh-CN" altLang="en-US" sz="2000" kern="100" dirty="0">
                          <a:effectLst/>
                        </a:rPr>
                        <a:t>系统中完成情况</a:t>
                      </a:r>
                      <a:r>
                        <a:rPr lang="zh-CN" sz="2000" kern="100" dirty="0">
                          <a:effectLst/>
                        </a:rPr>
                        <a:t>给出综合评价。</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extLst>
                  <a:ext uri="{0D108BD9-81ED-4DB2-BD59-A6C34878D82A}">
                    <a16:rowId xmlns:a16="http://schemas.microsoft.com/office/drawing/2014/main" val="943344771"/>
                  </a:ext>
                </a:extLst>
              </a:tr>
              <a:tr h="1258932">
                <a:tc>
                  <a:txBody>
                    <a:bodyPr/>
                    <a:lstStyle/>
                    <a:p>
                      <a:pPr marL="0" marR="0" algn="ctr">
                        <a:lnSpc>
                          <a:spcPct val="100000"/>
                        </a:lnSpc>
                        <a:spcBef>
                          <a:spcPts val="0"/>
                        </a:spcBef>
                        <a:spcAft>
                          <a:spcPts val="0"/>
                        </a:spcAft>
                      </a:pPr>
                      <a:r>
                        <a:rPr lang="zh-CN" sz="2000" kern="100">
                          <a:effectLst/>
                        </a:rPr>
                        <a:t>期中考试（闭卷）</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ctr">
                        <a:lnSpc>
                          <a:spcPct val="100000"/>
                        </a:lnSpc>
                        <a:spcBef>
                          <a:spcPts val="0"/>
                        </a:spcBef>
                        <a:spcAft>
                          <a:spcPts val="0"/>
                        </a:spcAft>
                      </a:pPr>
                      <a:r>
                        <a:rPr lang="en-US" sz="2000" kern="100">
                          <a:effectLst/>
                        </a:rPr>
                        <a:t>30</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l">
                        <a:lnSpc>
                          <a:spcPct val="100000"/>
                        </a:lnSpc>
                        <a:spcBef>
                          <a:spcPts val="0"/>
                        </a:spcBef>
                        <a:spcAft>
                          <a:spcPts val="0"/>
                        </a:spcAft>
                      </a:pPr>
                      <a:r>
                        <a:rPr lang="zh-CN" sz="2000" kern="100" dirty="0">
                          <a:effectLst/>
                        </a:rPr>
                        <a:t>考试采用闭卷形式，考试内容覆盖课程大纲编号第</a:t>
                      </a:r>
                      <a:r>
                        <a:rPr lang="en-US" sz="2000" kern="100" dirty="0">
                          <a:effectLst/>
                        </a:rPr>
                        <a:t>1</a:t>
                      </a:r>
                      <a:r>
                        <a:rPr lang="zh-CN" sz="2000" kern="100" dirty="0">
                          <a:effectLst/>
                        </a:rPr>
                        <a:t>至</a:t>
                      </a:r>
                      <a:r>
                        <a:rPr lang="en-US" altLang="zh-CN" sz="2000" kern="100" dirty="0">
                          <a:effectLst/>
                        </a:rPr>
                        <a:t>4</a:t>
                      </a:r>
                      <a:r>
                        <a:rPr lang="zh-CN" sz="2000" kern="100" dirty="0">
                          <a:effectLst/>
                        </a:rPr>
                        <a:t>部分教学内容，考试题型包含选择题、简答题和会计账务处理。</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extLst>
                  <a:ext uri="{0D108BD9-81ED-4DB2-BD59-A6C34878D82A}">
                    <a16:rowId xmlns:a16="http://schemas.microsoft.com/office/drawing/2014/main" val="4211670979"/>
                  </a:ext>
                </a:extLst>
              </a:tr>
              <a:tr h="1258932">
                <a:tc>
                  <a:txBody>
                    <a:bodyPr/>
                    <a:lstStyle/>
                    <a:p>
                      <a:pPr marL="0" marR="0" algn="ctr">
                        <a:lnSpc>
                          <a:spcPct val="100000"/>
                        </a:lnSpc>
                        <a:spcBef>
                          <a:spcPts val="0"/>
                        </a:spcBef>
                        <a:spcAft>
                          <a:spcPts val="0"/>
                        </a:spcAft>
                      </a:pPr>
                      <a:r>
                        <a:rPr lang="zh-CN" sz="2000" kern="100">
                          <a:effectLst/>
                        </a:rPr>
                        <a:t>期末考试（闭卷）</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ctr">
                        <a:lnSpc>
                          <a:spcPct val="100000"/>
                        </a:lnSpc>
                        <a:spcBef>
                          <a:spcPts val="0"/>
                        </a:spcBef>
                        <a:spcAft>
                          <a:spcPts val="0"/>
                        </a:spcAft>
                      </a:pPr>
                      <a:r>
                        <a:rPr lang="en-US" sz="2000" kern="100">
                          <a:effectLst/>
                        </a:rPr>
                        <a:t>50</a:t>
                      </a:r>
                      <a:endParaRPr lang="en-US" sz="2000" kern="100">
                        <a:effectLst/>
                        <a:latin typeface="Liberation Sans"/>
                        <a:ea typeface="宋体" panose="02010600030101010101" pitchFamily="2" charset="-122"/>
                        <a:cs typeface="Times New Roman" panose="02020603050405020304" pitchFamily="18" charset="0"/>
                      </a:endParaRPr>
                    </a:p>
                  </a:txBody>
                  <a:tcPr marL="103533" marR="103533" marT="0" marB="0" anchor="ctr"/>
                </a:tc>
                <a:tc>
                  <a:txBody>
                    <a:bodyPr/>
                    <a:lstStyle/>
                    <a:p>
                      <a:pPr marL="0" marR="0" algn="l">
                        <a:lnSpc>
                          <a:spcPct val="100000"/>
                        </a:lnSpc>
                        <a:spcBef>
                          <a:spcPts val="0"/>
                        </a:spcBef>
                        <a:spcAft>
                          <a:spcPts val="0"/>
                        </a:spcAft>
                      </a:pPr>
                      <a:r>
                        <a:rPr lang="zh-CN" sz="2000" kern="100" dirty="0">
                          <a:effectLst/>
                        </a:rPr>
                        <a:t>考试采用闭卷形式，考试内容覆盖课程大纲全部教学内容，考试题型包含简答题、会计账务处理及报表编制。</a:t>
                      </a:r>
                      <a:endParaRPr lang="en-US" sz="2000" kern="100" dirty="0">
                        <a:effectLst/>
                        <a:latin typeface="Liberation Sans"/>
                        <a:ea typeface="宋体" panose="02010600030101010101" pitchFamily="2" charset="-122"/>
                        <a:cs typeface="Times New Roman" panose="02020603050405020304" pitchFamily="18" charset="0"/>
                      </a:endParaRPr>
                    </a:p>
                  </a:txBody>
                  <a:tcPr marL="103533" marR="103533" marT="0" marB="0" anchor="ctr"/>
                </a:tc>
                <a:extLst>
                  <a:ext uri="{0D108BD9-81ED-4DB2-BD59-A6C34878D82A}">
                    <a16:rowId xmlns:a16="http://schemas.microsoft.com/office/drawing/2014/main" val="1368846667"/>
                  </a:ext>
                </a:extLst>
              </a:tr>
            </a:tbl>
          </a:graphicData>
        </a:graphic>
      </p:graphicFrame>
    </p:spTree>
    <p:extLst>
      <p:ext uri="{BB962C8B-B14F-4D97-AF65-F5344CB8AC3E}">
        <p14:creationId xmlns:p14="http://schemas.microsoft.com/office/powerpoint/2010/main" val="10652286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ight Arrow 13"/>
          <p:cNvSpPr/>
          <p:nvPr/>
        </p:nvSpPr>
        <p:spPr bwMode="auto">
          <a:xfrm>
            <a:off x="2866030" y="1972216"/>
            <a:ext cx="533400" cy="533400"/>
          </a:xfrm>
          <a:prstGeom prst="rightArrow">
            <a:avLst/>
          </a:prstGeom>
          <a:solidFill>
            <a:srgbClr val="004D8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 name="Rectangle 2"/>
          <p:cNvSpPr/>
          <p:nvPr/>
        </p:nvSpPr>
        <p:spPr>
          <a:xfrm>
            <a:off x="3733800" y="1873984"/>
            <a:ext cx="4953000"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25000"/>
              </a:lnSpc>
              <a:spcBef>
                <a:spcPts val="1200"/>
              </a:spcBef>
              <a:spcAft>
                <a:spcPts val="0"/>
              </a:spcAft>
              <a:buClr>
                <a:srgbClr val="E70000">
                  <a:lumMod val="50000"/>
                </a:srgbClr>
              </a:buClr>
              <a:buSzPct val="80000"/>
              <a:buFontTx/>
              <a:buNone/>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A present economic resource controlled by the entity as a result of past events. An economic resource is a right with the potential to produce economic benefits. </a:t>
            </a:r>
          </a:p>
        </p:txBody>
      </p:sp>
      <p:sp>
        <p:nvSpPr>
          <p:cNvPr id="15" name="Rectangle 14"/>
          <p:cNvSpPr/>
          <p:nvPr/>
        </p:nvSpPr>
        <p:spPr>
          <a:xfrm>
            <a:off x="381000" y="1172929"/>
            <a:ext cx="8382000" cy="479875"/>
          </a:xfrm>
          <a:prstGeom prst="rect">
            <a:avLst/>
          </a:prstGeom>
          <a:solidFill>
            <a:srgbClr val="CC0000"/>
          </a:solidFill>
          <a:ln w="12700" cap="sq" cmpd="sng" algn="ctr">
            <a:noFill/>
            <a:prstDash val="solid"/>
            <a:round/>
            <a:headEnd type="none" w="sm" len="sm"/>
            <a:tailEnd type="none" w="sm" len="sm"/>
          </a:ln>
          <a:effectLst/>
        </p:spPr>
        <p:txBody>
          <a:bodyPr wrap="square" tIns="0" anchor="ctr" anchorCtr="0">
            <a:spAutoFit/>
          </a:bodyPr>
          <a:lstStyle/>
          <a:p>
            <a:pPr marL="0" marR="0" lvl="0" indent="0" algn="ctr" defTabSz="914400" rtl="0" eaLnBrk="0" fontAlgn="base" latinLnBrk="0" hangingPunct="0">
              <a:lnSpc>
                <a:spcPct val="125000"/>
              </a:lnSpc>
              <a:spcBef>
                <a:spcPts val="1200"/>
              </a:spcBef>
              <a:spcAft>
                <a:spcPct val="0"/>
              </a:spcAft>
              <a:buClr>
                <a:srgbClr val="E70000">
                  <a:lumMod val="50000"/>
                </a:srgbClr>
              </a:buClr>
              <a:buSzPct val="80000"/>
              <a:buFontTx/>
              <a:buNone/>
              <a:tabLst/>
              <a:defRPr/>
            </a:pPr>
            <a:r>
              <a:rPr kumimoji="0" lang="en-US" sz="2500" b="1" i="0" u="none" strike="noStrike" kern="1200" cap="none" spc="0" normalizeH="0" baseline="0" noProof="0">
                <a:ln>
                  <a:noFill/>
                </a:ln>
                <a:solidFill>
                  <a:srgbClr val="FFFFFF"/>
                </a:solidFill>
                <a:effectLst/>
                <a:uLnTx/>
                <a:uFillTx/>
                <a:latin typeface="Liberation Sans"/>
                <a:ea typeface="+mn-ea"/>
                <a:cs typeface="+mn-cs"/>
              </a:rPr>
              <a:t>Elements of Financial Statements</a:t>
            </a:r>
          </a:p>
        </p:txBody>
      </p:sp>
      <p:sp>
        <p:nvSpPr>
          <p:cNvPr id="16" name="Rounded Rectangle 15"/>
          <p:cNvSpPr/>
          <p:nvPr/>
        </p:nvSpPr>
        <p:spPr>
          <a:xfrm>
            <a:off x="609600" y="1905000"/>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Asset</a:t>
            </a:r>
          </a:p>
        </p:txBody>
      </p:sp>
      <p:sp>
        <p:nvSpPr>
          <p:cNvPr id="27" name="Rounded Rectangle 26"/>
          <p:cNvSpPr/>
          <p:nvPr/>
        </p:nvSpPr>
        <p:spPr>
          <a:xfrm>
            <a:off x="609600" y="28104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Liability</a:t>
            </a:r>
          </a:p>
        </p:txBody>
      </p:sp>
      <p:sp>
        <p:nvSpPr>
          <p:cNvPr id="29" name="Rounded Rectangle 28"/>
          <p:cNvSpPr/>
          <p:nvPr/>
        </p:nvSpPr>
        <p:spPr>
          <a:xfrm>
            <a:off x="609600" y="37248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Equity</a:t>
            </a:r>
          </a:p>
        </p:txBody>
      </p:sp>
      <p:sp>
        <p:nvSpPr>
          <p:cNvPr id="31" name="Rounded Rectangle 30"/>
          <p:cNvSpPr/>
          <p:nvPr/>
        </p:nvSpPr>
        <p:spPr>
          <a:xfrm>
            <a:off x="609600" y="46392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Income</a:t>
            </a:r>
          </a:p>
        </p:txBody>
      </p:sp>
      <p:sp>
        <p:nvSpPr>
          <p:cNvPr id="33" name="Rounded Rectangle 32"/>
          <p:cNvSpPr/>
          <p:nvPr/>
        </p:nvSpPr>
        <p:spPr>
          <a:xfrm>
            <a:off x="609600" y="55536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Expenses</a:t>
            </a:r>
          </a:p>
        </p:txBody>
      </p:sp>
      <p:sp>
        <p:nvSpPr>
          <p:cNvPr id="3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30110632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2362200"/>
            <a:ext cx="4953000" cy="1208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25000"/>
              </a:lnSpc>
              <a:spcBef>
                <a:spcPts val="1200"/>
              </a:spcBef>
              <a:spcAft>
                <a:spcPts val="0"/>
              </a:spcAft>
              <a:buClr>
                <a:srgbClr val="E70000">
                  <a:lumMod val="50000"/>
                </a:srgbClr>
              </a:buClr>
              <a:buSzPct val="80000"/>
              <a:buFontTx/>
              <a:buNone/>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A present obligation of the entity to transfer an economic resource as a result of past events.</a:t>
            </a:r>
          </a:p>
        </p:txBody>
      </p:sp>
      <p:sp>
        <p:nvSpPr>
          <p:cNvPr id="15" name="Rectangle 14"/>
          <p:cNvSpPr/>
          <p:nvPr/>
        </p:nvSpPr>
        <p:spPr>
          <a:xfrm>
            <a:off x="381000" y="1172929"/>
            <a:ext cx="8382000" cy="479875"/>
          </a:xfrm>
          <a:prstGeom prst="rect">
            <a:avLst/>
          </a:prstGeom>
          <a:solidFill>
            <a:srgbClr val="CC0000"/>
          </a:solidFill>
          <a:ln w="12700" cap="sq" cmpd="sng" algn="ctr">
            <a:noFill/>
            <a:prstDash val="solid"/>
            <a:round/>
            <a:headEnd type="none" w="sm" len="sm"/>
            <a:tailEnd type="none" w="sm" len="sm"/>
          </a:ln>
          <a:effectLst/>
        </p:spPr>
        <p:txBody>
          <a:bodyPr wrap="square" tIns="0" anchor="ctr" anchorCtr="0">
            <a:spAutoFit/>
          </a:bodyPr>
          <a:lstStyle/>
          <a:p>
            <a:pPr marL="0" marR="0" lvl="0" indent="0" algn="ctr" defTabSz="914400" rtl="0" eaLnBrk="0" fontAlgn="base" latinLnBrk="0" hangingPunct="0">
              <a:lnSpc>
                <a:spcPct val="125000"/>
              </a:lnSpc>
              <a:spcBef>
                <a:spcPts val="1200"/>
              </a:spcBef>
              <a:spcAft>
                <a:spcPct val="0"/>
              </a:spcAft>
              <a:buClr>
                <a:srgbClr val="E70000">
                  <a:lumMod val="50000"/>
                </a:srgbClr>
              </a:buClr>
              <a:buSzPct val="80000"/>
              <a:buFontTx/>
              <a:buNone/>
              <a:tabLst/>
              <a:defRPr/>
            </a:pPr>
            <a:r>
              <a:rPr kumimoji="0" lang="en-US" sz="2500" b="1" i="0" u="none" strike="noStrike" kern="1200" cap="none" spc="0" normalizeH="0" baseline="0" noProof="0">
                <a:ln>
                  <a:noFill/>
                </a:ln>
                <a:solidFill>
                  <a:srgbClr val="FFFFFF"/>
                </a:solidFill>
                <a:effectLst/>
                <a:uLnTx/>
                <a:uFillTx/>
                <a:latin typeface="Liberation Sans"/>
                <a:ea typeface="+mn-ea"/>
                <a:cs typeface="+mn-cs"/>
              </a:rPr>
              <a:t>Elements of Financial Statements</a:t>
            </a:r>
          </a:p>
        </p:txBody>
      </p:sp>
      <p:sp>
        <p:nvSpPr>
          <p:cNvPr id="16" name="Rounded Rectangle 15"/>
          <p:cNvSpPr/>
          <p:nvPr/>
        </p:nvSpPr>
        <p:spPr>
          <a:xfrm>
            <a:off x="609600" y="1905000"/>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Asset</a:t>
            </a:r>
          </a:p>
        </p:txBody>
      </p:sp>
      <p:sp>
        <p:nvSpPr>
          <p:cNvPr id="26" name="Right Arrow 25"/>
          <p:cNvSpPr/>
          <p:nvPr/>
        </p:nvSpPr>
        <p:spPr bwMode="auto">
          <a:xfrm>
            <a:off x="2866030" y="2877632"/>
            <a:ext cx="533400" cy="533400"/>
          </a:xfrm>
          <a:prstGeom prst="rightArrow">
            <a:avLst/>
          </a:prstGeom>
          <a:solidFill>
            <a:srgbClr val="004D8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7" name="Rounded Rectangle 26"/>
          <p:cNvSpPr/>
          <p:nvPr/>
        </p:nvSpPr>
        <p:spPr>
          <a:xfrm>
            <a:off x="609600" y="28104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Liability</a:t>
            </a:r>
          </a:p>
        </p:txBody>
      </p:sp>
      <p:sp>
        <p:nvSpPr>
          <p:cNvPr id="29" name="Rounded Rectangle 28"/>
          <p:cNvSpPr/>
          <p:nvPr/>
        </p:nvSpPr>
        <p:spPr>
          <a:xfrm>
            <a:off x="609600" y="37248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Equity</a:t>
            </a:r>
          </a:p>
        </p:txBody>
      </p:sp>
      <p:sp>
        <p:nvSpPr>
          <p:cNvPr id="31" name="Rounded Rectangle 30"/>
          <p:cNvSpPr/>
          <p:nvPr/>
        </p:nvSpPr>
        <p:spPr>
          <a:xfrm>
            <a:off x="609600" y="46392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Income</a:t>
            </a:r>
          </a:p>
        </p:txBody>
      </p:sp>
      <p:sp>
        <p:nvSpPr>
          <p:cNvPr id="33" name="Rounded Rectangle 32"/>
          <p:cNvSpPr/>
          <p:nvPr/>
        </p:nvSpPr>
        <p:spPr>
          <a:xfrm>
            <a:off x="609600" y="55536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Expenses</a:t>
            </a:r>
          </a:p>
        </p:txBody>
      </p:sp>
      <p:sp>
        <p:nvSpPr>
          <p:cNvPr id="17"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33600855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3671792"/>
            <a:ext cx="4953000" cy="824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25000"/>
              </a:lnSpc>
              <a:spcBef>
                <a:spcPts val="1200"/>
              </a:spcBef>
              <a:spcAft>
                <a:spcPts val="0"/>
              </a:spcAft>
              <a:buClr>
                <a:srgbClr val="E70000">
                  <a:lumMod val="50000"/>
                </a:srgbClr>
              </a:buClr>
              <a:buSzPct val="80000"/>
              <a:buFontTx/>
              <a:buNone/>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The residual interest in the assets of the entity after deducting all its liabilities.</a:t>
            </a:r>
          </a:p>
        </p:txBody>
      </p:sp>
      <p:sp>
        <p:nvSpPr>
          <p:cNvPr id="15" name="Rectangle 14"/>
          <p:cNvSpPr/>
          <p:nvPr/>
        </p:nvSpPr>
        <p:spPr>
          <a:xfrm>
            <a:off x="381000" y="1172929"/>
            <a:ext cx="8382000" cy="479875"/>
          </a:xfrm>
          <a:prstGeom prst="rect">
            <a:avLst/>
          </a:prstGeom>
          <a:solidFill>
            <a:srgbClr val="CC0000"/>
          </a:solidFill>
          <a:ln w="12700" cap="sq" cmpd="sng" algn="ctr">
            <a:noFill/>
            <a:prstDash val="solid"/>
            <a:round/>
            <a:headEnd type="none" w="sm" len="sm"/>
            <a:tailEnd type="none" w="sm" len="sm"/>
          </a:ln>
          <a:effectLst/>
        </p:spPr>
        <p:txBody>
          <a:bodyPr wrap="square" tIns="0" anchor="ctr" anchorCtr="0">
            <a:spAutoFit/>
          </a:bodyPr>
          <a:lstStyle/>
          <a:p>
            <a:pPr marL="0" marR="0" lvl="0" indent="0" algn="ctr" defTabSz="914400" rtl="0" eaLnBrk="0" fontAlgn="base" latinLnBrk="0" hangingPunct="0">
              <a:lnSpc>
                <a:spcPct val="125000"/>
              </a:lnSpc>
              <a:spcBef>
                <a:spcPts val="1200"/>
              </a:spcBef>
              <a:spcAft>
                <a:spcPct val="0"/>
              </a:spcAft>
              <a:buClr>
                <a:srgbClr val="E70000">
                  <a:lumMod val="50000"/>
                </a:srgbClr>
              </a:buClr>
              <a:buSzPct val="80000"/>
              <a:buFontTx/>
              <a:buNone/>
              <a:tabLst/>
              <a:defRPr/>
            </a:pPr>
            <a:r>
              <a:rPr kumimoji="0" lang="en-US" sz="2500" b="1" i="0" u="none" strike="noStrike" kern="1200" cap="none" spc="0" normalizeH="0" baseline="0" noProof="0">
                <a:ln>
                  <a:noFill/>
                </a:ln>
                <a:solidFill>
                  <a:srgbClr val="FFFFFF"/>
                </a:solidFill>
                <a:effectLst/>
                <a:uLnTx/>
                <a:uFillTx/>
                <a:latin typeface="Liberation Sans"/>
                <a:ea typeface="+mn-ea"/>
                <a:cs typeface="+mn-cs"/>
              </a:rPr>
              <a:t>Elements of Financial Statements</a:t>
            </a:r>
          </a:p>
        </p:txBody>
      </p:sp>
      <p:sp>
        <p:nvSpPr>
          <p:cNvPr id="16" name="Rounded Rectangle 15"/>
          <p:cNvSpPr/>
          <p:nvPr/>
        </p:nvSpPr>
        <p:spPr>
          <a:xfrm>
            <a:off x="609600" y="1905000"/>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Asset</a:t>
            </a:r>
          </a:p>
        </p:txBody>
      </p:sp>
      <p:sp>
        <p:nvSpPr>
          <p:cNvPr id="27" name="Rounded Rectangle 26"/>
          <p:cNvSpPr/>
          <p:nvPr/>
        </p:nvSpPr>
        <p:spPr>
          <a:xfrm>
            <a:off x="609600" y="28104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Liability</a:t>
            </a:r>
          </a:p>
        </p:txBody>
      </p:sp>
      <p:sp>
        <p:nvSpPr>
          <p:cNvPr id="28" name="Right Arrow 27"/>
          <p:cNvSpPr/>
          <p:nvPr/>
        </p:nvSpPr>
        <p:spPr bwMode="auto">
          <a:xfrm>
            <a:off x="2866030" y="3792032"/>
            <a:ext cx="533400" cy="533400"/>
          </a:xfrm>
          <a:prstGeom prst="rightArrow">
            <a:avLst/>
          </a:prstGeom>
          <a:solidFill>
            <a:srgbClr val="004D8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9" name="Rounded Rectangle 28"/>
          <p:cNvSpPr/>
          <p:nvPr/>
        </p:nvSpPr>
        <p:spPr>
          <a:xfrm>
            <a:off x="609600" y="37248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Equity</a:t>
            </a:r>
          </a:p>
        </p:txBody>
      </p:sp>
      <p:sp>
        <p:nvSpPr>
          <p:cNvPr id="31" name="Rounded Rectangle 30"/>
          <p:cNvSpPr/>
          <p:nvPr/>
        </p:nvSpPr>
        <p:spPr>
          <a:xfrm>
            <a:off x="609600" y="46392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Income</a:t>
            </a:r>
          </a:p>
        </p:txBody>
      </p:sp>
      <p:sp>
        <p:nvSpPr>
          <p:cNvPr id="33" name="Rounded Rectangle 32"/>
          <p:cNvSpPr/>
          <p:nvPr/>
        </p:nvSpPr>
        <p:spPr>
          <a:xfrm>
            <a:off x="609600" y="55536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Expenses</a:t>
            </a:r>
          </a:p>
        </p:txBody>
      </p:sp>
      <p:sp>
        <p:nvSpPr>
          <p:cNvPr id="17"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5695349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33800" y="4121550"/>
            <a:ext cx="4953000" cy="159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25000"/>
              </a:lnSpc>
              <a:spcBef>
                <a:spcPts val="1200"/>
              </a:spcBef>
              <a:spcAft>
                <a:spcPts val="0"/>
              </a:spcAft>
              <a:buClr>
                <a:srgbClr val="E70000">
                  <a:lumMod val="50000"/>
                </a:srgbClr>
              </a:buClr>
              <a:buSzPct val="80000"/>
              <a:buFontTx/>
              <a:buNone/>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Increases in assets, or decreases in liabilities, that result in increases in equity, other than those relating to contributions from holders of equity claims.</a:t>
            </a:r>
          </a:p>
        </p:txBody>
      </p:sp>
      <p:sp>
        <p:nvSpPr>
          <p:cNvPr id="15" name="Rectangle 14"/>
          <p:cNvSpPr/>
          <p:nvPr/>
        </p:nvSpPr>
        <p:spPr>
          <a:xfrm>
            <a:off x="381000" y="1172929"/>
            <a:ext cx="8382000" cy="479875"/>
          </a:xfrm>
          <a:prstGeom prst="rect">
            <a:avLst/>
          </a:prstGeom>
          <a:solidFill>
            <a:srgbClr val="CC0000"/>
          </a:solidFill>
          <a:ln w="12700" cap="sq" cmpd="sng" algn="ctr">
            <a:noFill/>
            <a:prstDash val="solid"/>
            <a:round/>
            <a:headEnd type="none" w="sm" len="sm"/>
            <a:tailEnd type="none" w="sm" len="sm"/>
          </a:ln>
          <a:effectLst/>
        </p:spPr>
        <p:txBody>
          <a:bodyPr wrap="square" tIns="0" anchor="ctr" anchorCtr="0">
            <a:spAutoFit/>
          </a:bodyPr>
          <a:lstStyle/>
          <a:p>
            <a:pPr marL="0" marR="0" lvl="0" indent="0" algn="ctr" defTabSz="914400" rtl="0" eaLnBrk="0" fontAlgn="base" latinLnBrk="0" hangingPunct="0">
              <a:lnSpc>
                <a:spcPct val="125000"/>
              </a:lnSpc>
              <a:spcBef>
                <a:spcPts val="1200"/>
              </a:spcBef>
              <a:spcAft>
                <a:spcPct val="0"/>
              </a:spcAft>
              <a:buClr>
                <a:srgbClr val="E70000">
                  <a:lumMod val="50000"/>
                </a:srgbClr>
              </a:buClr>
              <a:buSzPct val="80000"/>
              <a:buFontTx/>
              <a:buNone/>
              <a:tabLst/>
              <a:defRPr/>
            </a:pPr>
            <a:r>
              <a:rPr kumimoji="0" lang="en-US" sz="2500" b="1" i="0" u="none" strike="noStrike" kern="1200" cap="none" spc="0" normalizeH="0" baseline="0" noProof="0">
                <a:ln>
                  <a:noFill/>
                </a:ln>
                <a:solidFill>
                  <a:srgbClr val="FFFFFF"/>
                </a:solidFill>
                <a:effectLst/>
                <a:uLnTx/>
                <a:uFillTx/>
                <a:latin typeface="Liberation Sans"/>
                <a:ea typeface="+mn-ea"/>
                <a:cs typeface="+mn-cs"/>
              </a:rPr>
              <a:t>Elements of Financial Statements</a:t>
            </a:r>
          </a:p>
        </p:txBody>
      </p:sp>
      <p:sp>
        <p:nvSpPr>
          <p:cNvPr id="16" name="Rounded Rectangle 15"/>
          <p:cNvSpPr/>
          <p:nvPr/>
        </p:nvSpPr>
        <p:spPr>
          <a:xfrm>
            <a:off x="609600" y="1905000"/>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Asset</a:t>
            </a:r>
          </a:p>
        </p:txBody>
      </p:sp>
      <p:sp>
        <p:nvSpPr>
          <p:cNvPr id="27" name="Rounded Rectangle 26"/>
          <p:cNvSpPr/>
          <p:nvPr/>
        </p:nvSpPr>
        <p:spPr>
          <a:xfrm>
            <a:off x="609600" y="28104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Liability</a:t>
            </a:r>
          </a:p>
        </p:txBody>
      </p:sp>
      <p:sp>
        <p:nvSpPr>
          <p:cNvPr id="29" name="Rounded Rectangle 28"/>
          <p:cNvSpPr/>
          <p:nvPr/>
        </p:nvSpPr>
        <p:spPr>
          <a:xfrm>
            <a:off x="609600" y="37248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Equity</a:t>
            </a:r>
          </a:p>
        </p:txBody>
      </p:sp>
      <p:sp>
        <p:nvSpPr>
          <p:cNvPr id="30" name="Right Arrow 29"/>
          <p:cNvSpPr/>
          <p:nvPr/>
        </p:nvSpPr>
        <p:spPr bwMode="auto">
          <a:xfrm>
            <a:off x="2866030" y="4706432"/>
            <a:ext cx="533400" cy="533400"/>
          </a:xfrm>
          <a:prstGeom prst="rightArrow">
            <a:avLst/>
          </a:prstGeom>
          <a:solidFill>
            <a:srgbClr val="004D8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1" name="Rounded Rectangle 30"/>
          <p:cNvSpPr/>
          <p:nvPr/>
        </p:nvSpPr>
        <p:spPr>
          <a:xfrm>
            <a:off x="609600" y="46392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Income</a:t>
            </a:r>
          </a:p>
        </p:txBody>
      </p:sp>
      <p:sp>
        <p:nvSpPr>
          <p:cNvPr id="33" name="Rounded Rectangle 32"/>
          <p:cNvSpPr/>
          <p:nvPr/>
        </p:nvSpPr>
        <p:spPr>
          <a:xfrm>
            <a:off x="609600" y="55536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Expenses</a:t>
            </a:r>
          </a:p>
        </p:txBody>
      </p:sp>
      <p:sp>
        <p:nvSpPr>
          <p:cNvPr id="17"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29402755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7600" y="4976153"/>
            <a:ext cx="5029200" cy="159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25000"/>
              </a:lnSpc>
              <a:spcBef>
                <a:spcPts val="1200"/>
              </a:spcBef>
              <a:spcAft>
                <a:spcPts val="0"/>
              </a:spcAft>
              <a:buClr>
                <a:srgbClr val="E70000">
                  <a:lumMod val="50000"/>
                </a:srgbClr>
              </a:buClr>
              <a:buSzPct val="80000"/>
              <a:buFontTx/>
              <a:buNone/>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Decreases in assets, or increases in liabilities, that result in decreases in equity, other than those relating to distributions to holders of equity claims.</a:t>
            </a:r>
          </a:p>
        </p:txBody>
      </p:sp>
      <p:sp>
        <p:nvSpPr>
          <p:cNvPr id="15" name="Rectangle 14"/>
          <p:cNvSpPr/>
          <p:nvPr/>
        </p:nvSpPr>
        <p:spPr>
          <a:xfrm>
            <a:off x="381000" y="1172929"/>
            <a:ext cx="8382000" cy="479875"/>
          </a:xfrm>
          <a:prstGeom prst="rect">
            <a:avLst/>
          </a:prstGeom>
          <a:solidFill>
            <a:srgbClr val="CC0000"/>
          </a:solidFill>
          <a:ln w="12700" cap="sq" cmpd="sng" algn="ctr">
            <a:noFill/>
            <a:prstDash val="solid"/>
            <a:round/>
            <a:headEnd type="none" w="sm" len="sm"/>
            <a:tailEnd type="none" w="sm" len="sm"/>
          </a:ln>
          <a:effectLst/>
        </p:spPr>
        <p:txBody>
          <a:bodyPr wrap="square" tIns="0" anchor="ctr" anchorCtr="0">
            <a:spAutoFit/>
          </a:bodyPr>
          <a:lstStyle/>
          <a:p>
            <a:pPr marL="0" marR="0" lvl="0" indent="0" algn="ctr" defTabSz="914400" rtl="0" eaLnBrk="0" fontAlgn="base" latinLnBrk="0" hangingPunct="0">
              <a:lnSpc>
                <a:spcPct val="125000"/>
              </a:lnSpc>
              <a:spcBef>
                <a:spcPts val="1200"/>
              </a:spcBef>
              <a:spcAft>
                <a:spcPct val="0"/>
              </a:spcAft>
              <a:buClr>
                <a:srgbClr val="E70000">
                  <a:lumMod val="50000"/>
                </a:srgbClr>
              </a:buClr>
              <a:buSzPct val="80000"/>
              <a:buFontTx/>
              <a:buNone/>
              <a:tabLst/>
              <a:defRPr/>
            </a:pPr>
            <a:r>
              <a:rPr kumimoji="0" lang="en-US" sz="2500" b="1" i="0" u="none" strike="noStrike" kern="1200" cap="none" spc="0" normalizeH="0" baseline="0" noProof="0">
                <a:ln>
                  <a:noFill/>
                </a:ln>
                <a:solidFill>
                  <a:srgbClr val="FFFFFF"/>
                </a:solidFill>
                <a:effectLst/>
                <a:uLnTx/>
                <a:uFillTx/>
                <a:latin typeface="Liberation Sans"/>
                <a:ea typeface="+mn-ea"/>
                <a:cs typeface="+mn-cs"/>
              </a:rPr>
              <a:t>Elements of Financial Statements</a:t>
            </a:r>
          </a:p>
        </p:txBody>
      </p:sp>
      <p:sp>
        <p:nvSpPr>
          <p:cNvPr id="16" name="Rounded Rectangle 15"/>
          <p:cNvSpPr/>
          <p:nvPr/>
        </p:nvSpPr>
        <p:spPr>
          <a:xfrm>
            <a:off x="609600" y="1905000"/>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Asset</a:t>
            </a:r>
          </a:p>
        </p:txBody>
      </p:sp>
      <p:sp>
        <p:nvSpPr>
          <p:cNvPr id="27" name="Rounded Rectangle 26"/>
          <p:cNvSpPr/>
          <p:nvPr/>
        </p:nvSpPr>
        <p:spPr>
          <a:xfrm>
            <a:off x="609600" y="28104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Liability</a:t>
            </a:r>
          </a:p>
        </p:txBody>
      </p:sp>
      <p:sp>
        <p:nvSpPr>
          <p:cNvPr id="29" name="Rounded Rectangle 28"/>
          <p:cNvSpPr/>
          <p:nvPr/>
        </p:nvSpPr>
        <p:spPr>
          <a:xfrm>
            <a:off x="609600" y="37248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Equity</a:t>
            </a:r>
          </a:p>
        </p:txBody>
      </p:sp>
      <p:sp>
        <p:nvSpPr>
          <p:cNvPr id="31" name="Rounded Rectangle 30"/>
          <p:cNvSpPr/>
          <p:nvPr/>
        </p:nvSpPr>
        <p:spPr>
          <a:xfrm>
            <a:off x="609600" y="46392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Income</a:t>
            </a:r>
          </a:p>
        </p:txBody>
      </p:sp>
      <p:sp>
        <p:nvSpPr>
          <p:cNvPr id="32" name="Right Arrow 31"/>
          <p:cNvSpPr/>
          <p:nvPr/>
        </p:nvSpPr>
        <p:spPr bwMode="auto">
          <a:xfrm>
            <a:off x="2866030" y="5620832"/>
            <a:ext cx="533400" cy="533400"/>
          </a:xfrm>
          <a:prstGeom prst="rightArrow">
            <a:avLst/>
          </a:prstGeom>
          <a:solidFill>
            <a:srgbClr val="004D8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3" name="Rounded Rectangle 32"/>
          <p:cNvSpPr/>
          <p:nvPr/>
        </p:nvSpPr>
        <p:spPr>
          <a:xfrm>
            <a:off x="609600" y="5553616"/>
            <a:ext cx="2286000" cy="685800"/>
          </a:xfrm>
          <a:prstGeom prst="roundRect">
            <a:avLst>
              <a:gd name="adj" fmla="val 10000"/>
            </a:avLst>
          </a:prstGeom>
          <a:solidFill>
            <a:srgbClr val="004D86"/>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tIns="0" anchor="ctr"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3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Liberation Sans"/>
                <a:ea typeface="+mn-ea"/>
                <a:cs typeface="+mn-cs"/>
              </a:rPr>
              <a:t>Expenses</a:t>
            </a:r>
          </a:p>
        </p:txBody>
      </p:sp>
      <p:sp>
        <p:nvSpPr>
          <p:cNvPr id="1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extLst>
      <p:ext uri="{BB962C8B-B14F-4D97-AF65-F5344CB8AC3E}">
        <p14:creationId xmlns:p14="http://schemas.microsoft.com/office/powerpoint/2010/main" val="17951634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4"/>
          <p:cNvSpPr>
            <a:spLocks noChangeArrowheads="1"/>
          </p:cNvSpPr>
          <p:nvPr/>
        </p:nvSpPr>
        <p:spPr bwMode="auto">
          <a:xfrm>
            <a:off x="457200" y="1219200"/>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Exercise 2.4:</a:t>
            </a:r>
            <a:r>
              <a:rPr kumimoji="0" lang="en-US" altLang="en-US" sz="22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Identify the qualitative characteristic(s) to be used given the information provided.</a:t>
            </a:r>
          </a:p>
        </p:txBody>
      </p:sp>
      <p:sp>
        <p:nvSpPr>
          <p:cNvPr id="270341" name="Rectangle 5"/>
          <p:cNvSpPr>
            <a:spLocks noChangeArrowheads="1"/>
          </p:cNvSpPr>
          <p:nvPr/>
        </p:nvSpPr>
        <p:spPr bwMode="auto">
          <a:xfrm>
            <a:off x="381000" y="2133600"/>
            <a:ext cx="5105400" cy="4124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71500" indent="-457200"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4097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marL="17526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marL="22098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marL="26670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marL="31242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marL="35814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marL="40386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71500" marR="0" lvl="1" indent="-457200" algn="l" defTabSz="914400" rtl="0" eaLnBrk="0" fontAlgn="base" latinLnBrk="0" hangingPunct="0">
              <a:lnSpc>
                <a:spcPct val="110000"/>
              </a:lnSpc>
              <a:spcBef>
                <a:spcPct val="50000"/>
              </a:spcBef>
              <a:spcAft>
                <a:spcPct val="20000"/>
              </a:spcAft>
              <a:buClrTx/>
              <a:buSzTx/>
              <a:buFontTx/>
              <a:buAutoNum type="alphaLcParenBoth"/>
              <a:tabLst/>
              <a:defRPr/>
            </a:pPr>
            <a:r>
              <a:rPr kumimoji="0" lang="en-US" altLang="en-US" sz="2000" b="0" i="0" u="none" strike="noStrike" kern="1200" cap="none" spc="0" normalizeH="0" baseline="0" noProof="0" dirty="0">
                <a:ln>
                  <a:noFill/>
                </a:ln>
                <a:solidFill>
                  <a:srgbClr val="000000"/>
                </a:solidFill>
                <a:effectLst/>
                <a:uLnTx/>
                <a:uFillTx/>
                <a:latin typeface="Liberation Sans"/>
                <a:ea typeface="+mn-ea"/>
                <a:cs typeface="+mn-cs"/>
              </a:rPr>
              <a:t>Qualitative characteristic being displayed when companies in the same industry are using the same accounting principles.</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a:tabLst/>
              <a:defRPr/>
            </a:pPr>
            <a:r>
              <a:rPr kumimoji="0" lang="en-US" altLang="en-US" sz="2000" b="0" i="0" u="none" strike="noStrike" kern="1200" cap="none" spc="0" normalizeH="0" baseline="0" noProof="0" dirty="0">
                <a:ln>
                  <a:noFill/>
                </a:ln>
                <a:solidFill>
                  <a:srgbClr val="000000"/>
                </a:solidFill>
                <a:effectLst/>
                <a:uLnTx/>
                <a:uFillTx/>
                <a:latin typeface="Liberation Sans"/>
                <a:ea typeface="+mn-ea"/>
                <a:cs typeface="+mn-cs"/>
              </a:rPr>
              <a:t>Quality of information that confirms users’ earlier expectations.</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a:tabLst/>
              <a:defRPr/>
            </a:pPr>
            <a:r>
              <a:rPr kumimoji="0" lang="en-US" altLang="en-US" sz="2000" b="0" i="0" u="none" strike="noStrike" kern="1200" cap="none" spc="0" normalizeH="0" baseline="0" noProof="0" dirty="0">
                <a:ln>
                  <a:noFill/>
                </a:ln>
                <a:solidFill>
                  <a:srgbClr val="000000"/>
                </a:solidFill>
                <a:effectLst/>
                <a:uLnTx/>
                <a:uFillTx/>
                <a:latin typeface="Liberation Sans"/>
                <a:ea typeface="+mn-ea"/>
                <a:cs typeface="+mn-cs"/>
              </a:rPr>
              <a:t>Imperative for providing comparisons of a company from period to period.</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a:tabLst/>
              <a:defRPr/>
            </a:pPr>
            <a:r>
              <a:rPr kumimoji="0" lang="en-US" altLang="en-US" sz="2000" b="0" i="0" u="none" strike="noStrike" kern="1200" cap="none" spc="0" normalizeH="0" baseline="0" noProof="0" dirty="0">
                <a:ln>
                  <a:noFill/>
                </a:ln>
                <a:solidFill>
                  <a:srgbClr val="000000"/>
                </a:solidFill>
                <a:effectLst/>
                <a:uLnTx/>
                <a:uFillTx/>
                <a:latin typeface="Liberation Sans"/>
                <a:ea typeface="+mn-ea"/>
                <a:cs typeface="+mn-cs"/>
              </a:rPr>
              <a:t>Ignores the economic consequences of a standard or rule.</a:t>
            </a:r>
          </a:p>
        </p:txBody>
      </p:sp>
      <p:sp>
        <p:nvSpPr>
          <p:cNvPr id="270349" name="Rectangle 13"/>
          <p:cNvSpPr>
            <a:spLocks noChangeArrowheads="1"/>
          </p:cNvSpPr>
          <p:nvPr/>
        </p:nvSpPr>
        <p:spPr bwMode="auto">
          <a:xfrm>
            <a:off x="6019800" y="1676400"/>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Characteristics</a:t>
            </a:r>
          </a:p>
        </p:txBody>
      </p:sp>
      <p:sp>
        <p:nvSpPr>
          <p:cNvPr id="270351" name="Line 15"/>
          <p:cNvSpPr>
            <a:spLocks noChangeShapeType="1"/>
          </p:cNvSpPr>
          <p:nvPr/>
        </p:nvSpPr>
        <p:spPr bwMode="auto">
          <a:xfrm>
            <a:off x="6019800" y="2057400"/>
            <a:ext cx="2895600" cy="0"/>
          </a:xfrm>
          <a:prstGeom prst="line">
            <a:avLst/>
          </a:prstGeom>
          <a:noFill/>
          <a:ln w="28575" cap="sq">
            <a:solidFill>
              <a:srgbClr val="CC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70358" name="Rectangle 22"/>
          <p:cNvSpPr>
            <a:spLocks noChangeArrowheads="1"/>
          </p:cNvSpPr>
          <p:nvPr/>
        </p:nvSpPr>
        <p:spPr bwMode="auto">
          <a:xfrm>
            <a:off x="5943600" y="2047875"/>
            <a:ext cx="2971800" cy="433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68325" indent="-454025"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0287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Relevance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Faithful representation</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Predictive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Confirmatory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Neutrality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Materiality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Timeliness </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Verifiability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Understandability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Comparability</a:t>
            </a:r>
          </a:p>
        </p:txBody>
      </p:sp>
      <p:sp>
        <p:nvSpPr>
          <p:cNvPr id="1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7"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Tree>
  </p:cSld>
  <p:clrMapOvr>
    <a:masterClrMapping/>
  </p:clrMapOvr>
  <p:transition>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6" name="Rectangle 4"/>
          <p:cNvSpPr>
            <a:spLocks noChangeArrowheads="1"/>
          </p:cNvSpPr>
          <p:nvPr/>
        </p:nvSpPr>
        <p:spPr bwMode="auto">
          <a:xfrm>
            <a:off x="381000" y="2133600"/>
            <a:ext cx="5105400" cy="4462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71500" indent="-457200"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4097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marL="17526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marL="22098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marL="26670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marL="31242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marL="35814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marL="40386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5"/>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Requires a high degree of consensus among individuals on a given measurement.</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5"/>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Predictive value is an ingredient of this fundamental quality of information.</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5"/>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Four qualitative characteristics that enhance both relevance and faithful representation.</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5"/>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An item is not reported because its effect on income would not change a decision.</a:t>
            </a:r>
          </a:p>
        </p:txBody>
      </p:sp>
      <p:sp>
        <p:nvSpPr>
          <p:cNvPr id="320520" name="Rectangle 8"/>
          <p:cNvSpPr>
            <a:spLocks noChangeArrowheads="1"/>
          </p:cNvSpPr>
          <p:nvPr/>
        </p:nvSpPr>
        <p:spPr bwMode="auto">
          <a:xfrm>
            <a:off x="5943600" y="2047875"/>
            <a:ext cx="2971800" cy="433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68325" indent="-454025"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0287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Relevance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Faithful representation</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Predictive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Confirmatory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Neutrality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Materiality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Timeliness </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Verifiability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Understandability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Comparability</a:t>
            </a:r>
          </a:p>
        </p:txBody>
      </p:sp>
      <p:sp>
        <p:nvSpPr>
          <p:cNvPr id="16"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20"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
        <p:nvSpPr>
          <p:cNvPr id="21" name="Rectangle 4"/>
          <p:cNvSpPr>
            <a:spLocks noChangeArrowheads="1"/>
          </p:cNvSpPr>
          <p:nvPr/>
        </p:nvSpPr>
        <p:spPr bwMode="auto">
          <a:xfrm>
            <a:off x="457200" y="1219200"/>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Exercise 2.4:</a:t>
            </a:r>
            <a:r>
              <a:rPr kumimoji="0" lang="en-US" altLang="en-US" sz="22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Identify the qualitative characteristic(s) to be used given the information provided.</a:t>
            </a:r>
          </a:p>
        </p:txBody>
      </p:sp>
      <p:sp>
        <p:nvSpPr>
          <p:cNvPr id="22" name="Rectangle 13"/>
          <p:cNvSpPr>
            <a:spLocks noChangeArrowheads="1"/>
          </p:cNvSpPr>
          <p:nvPr/>
        </p:nvSpPr>
        <p:spPr bwMode="auto">
          <a:xfrm>
            <a:off x="6019800" y="1676400"/>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Characteristics</a:t>
            </a:r>
          </a:p>
        </p:txBody>
      </p:sp>
      <p:sp>
        <p:nvSpPr>
          <p:cNvPr id="23" name="Line 15"/>
          <p:cNvSpPr>
            <a:spLocks noChangeShapeType="1"/>
          </p:cNvSpPr>
          <p:nvPr/>
        </p:nvSpPr>
        <p:spPr bwMode="auto">
          <a:xfrm>
            <a:off x="6019800" y="2057400"/>
            <a:ext cx="2895600" cy="0"/>
          </a:xfrm>
          <a:prstGeom prst="line">
            <a:avLst/>
          </a:prstGeom>
          <a:noFill/>
          <a:ln w="28575" cap="sq">
            <a:solidFill>
              <a:srgbClr val="CC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Tree>
  </p:cSld>
  <p:clrMapOvr>
    <a:masterClrMapping/>
  </p:clrMapOvr>
  <p:transition>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4" name="Rectangle 4"/>
          <p:cNvSpPr>
            <a:spLocks noChangeArrowheads="1"/>
          </p:cNvSpPr>
          <p:nvPr/>
        </p:nvSpPr>
        <p:spPr bwMode="auto">
          <a:xfrm>
            <a:off x="381000" y="2133600"/>
            <a:ext cx="5105400" cy="35439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33400" indent="-533400"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71500" indent="-457200"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4097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marL="17526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marL="2209800" indent="-3810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marL="26670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marL="31242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marL="35814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marL="4038600" indent="-38100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71500" marR="0" lvl="1" indent="-457200" algn="l" defTabSz="914400" rtl="0" eaLnBrk="0" fontAlgn="base" latinLnBrk="0" hangingPunct="0">
              <a:lnSpc>
                <a:spcPct val="110000"/>
              </a:lnSpc>
              <a:spcBef>
                <a:spcPct val="50000"/>
              </a:spcBef>
              <a:spcAft>
                <a:spcPct val="20000"/>
              </a:spcAft>
              <a:buClrTx/>
              <a:buSzTx/>
              <a:buFont typeface="Wingdings" panose="05000000000000000000" pitchFamily="2" charset="2"/>
              <a:buAutoNum type="alphaLcParenBoth" startAt="9"/>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Neutrality is a key ingredient of this fundamental quality of accounting information.</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9"/>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Two fundamental qualities that make accounting information useful for decision-making purposes.</a:t>
            </a:r>
          </a:p>
          <a:p>
            <a:pPr marL="571500" marR="0" lvl="1" indent="-457200" algn="l" defTabSz="914400" rtl="0" eaLnBrk="0" fontAlgn="base" latinLnBrk="0" hangingPunct="0">
              <a:lnSpc>
                <a:spcPct val="110000"/>
              </a:lnSpc>
              <a:spcBef>
                <a:spcPct val="50000"/>
              </a:spcBef>
              <a:spcAft>
                <a:spcPct val="20000"/>
              </a:spcAft>
              <a:buClrTx/>
              <a:buSzTx/>
              <a:buFontTx/>
              <a:buAutoNum type="alphaLcParenBoth" startAt="9"/>
              <a:tabLst/>
              <a:defRPr/>
            </a:pPr>
            <a:r>
              <a:rPr kumimoji="0" lang="en-US" sz="2000" b="0" i="0" u="none" strike="noStrike" kern="1200" cap="none" spc="0" normalizeH="0" baseline="0" noProof="0">
                <a:ln>
                  <a:noFill/>
                </a:ln>
                <a:solidFill>
                  <a:srgbClr val="000000"/>
                </a:solidFill>
                <a:effectLst/>
                <a:uLnTx/>
                <a:uFillTx/>
                <a:latin typeface="Liberation Sans"/>
                <a:ea typeface="+mn-ea"/>
                <a:cs typeface="+mn-cs"/>
              </a:rPr>
              <a:t>Issuance of interim reports is an example of what enhancing ingredient?</a:t>
            </a:r>
            <a:endParaRPr kumimoji="0" lang="en-US" altLang="en-US" sz="20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322568" name="Rectangle 8"/>
          <p:cNvSpPr>
            <a:spLocks noChangeArrowheads="1"/>
          </p:cNvSpPr>
          <p:nvPr/>
        </p:nvSpPr>
        <p:spPr bwMode="auto">
          <a:xfrm>
            <a:off x="5943600" y="2047875"/>
            <a:ext cx="2971800" cy="433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Arial" charset="0"/>
              </a:defRPr>
            </a:lvl1pPr>
            <a:lvl2pPr marL="568325" indent="-454025" algn="l">
              <a:spcBef>
                <a:spcPct val="20000"/>
              </a:spcBef>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Arial" charset="0"/>
              </a:defRPr>
            </a:lvl2pPr>
            <a:lvl3pPr marL="1028700"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3pPr>
            <a:lvl4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4pPr>
            <a:lvl5pPr algn="l">
              <a:spcBef>
                <a:spcPct val="20000"/>
              </a:spcBef>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5pPr>
            <a:lvl6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6pPr>
            <a:lvl7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7pPr>
            <a:lvl8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8pPr>
            <a:lvl9pPr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Arial" charset="0"/>
              </a:defRPr>
            </a:lvl9pPr>
          </a:lstStyle>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Relevance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Faithful representation</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Predictive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Confirmatory value</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Neutrality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Materiality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Timeliness </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Verifiability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Understandability</a:t>
            </a:r>
          </a:p>
          <a:p>
            <a:pPr marL="568325" marR="0" lvl="1" indent="-454025" algn="l" defTabSz="914400" rtl="0" eaLnBrk="0" fontAlgn="base" latinLnBrk="0" hangingPunct="0">
              <a:lnSpc>
                <a:spcPct val="120000"/>
              </a:lnSpc>
              <a:spcBef>
                <a:spcPct val="0"/>
              </a:spcBef>
              <a:spcAft>
                <a:spcPct val="20000"/>
              </a:spcAft>
              <a:buClrTx/>
              <a:buSzPct val="80000"/>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Comparability</a:t>
            </a:r>
          </a:p>
        </p:txBody>
      </p:sp>
      <p:sp>
        <p:nvSpPr>
          <p:cNvPr id="1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sp>
        <p:nvSpPr>
          <p:cNvPr id="17"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Elements</a:t>
            </a:r>
            <a:endParaRPr kumimoji="0" lang="en-US" altLang="en-US" sz="3200" b="1" i="0" u="none" strike="noStrike" kern="1200" cap="none" spc="0" normalizeH="0" baseline="0" noProof="0">
              <a:ln>
                <a:noFill/>
              </a:ln>
              <a:solidFill>
                <a:srgbClr val="000000"/>
              </a:solidFill>
              <a:effectLst/>
              <a:uLnTx/>
              <a:uFillTx/>
              <a:latin typeface="Liberation Sans"/>
              <a:ea typeface="+mj-ea"/>
              <a:cs typeface="+mj-cs"/>
            </a:endParaRPr>
          </a:p>
        </p:txBody>
      </p:sp>
      <p:sp>
        <p:nvSpPr>
          <p:cNvPr id="18" name="Rectangle 4"/>
          <p:cNvSpPr>
            <a:spLocks noChangeArrowheads="1"/>
          </p:cNvSpPr>
          <p:nvPr/>
        </p:nvSpPr>
        <p:spPr bwMode="auto">
          <a:xfrm>
            <a:off x="457200" y="1219200"/>
            <a:ext cx="8534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Exercise 2.4:</a:t>
            </a:r>
            <a:r>
              <a:rPr kumimoji="0" lang="en-US" altLang="en-US" sz="22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Identify the qualitative characteristic(s) to be used given the information provided.</a:t>
            </a:r>
          </a:p>
        </p:txBody>
      </p:sp>
      <p:sp>
        <p:nvSpPr>
          <p:cNvPr id="19" name="Rectangle 13"/>
          <p:cNvSpPr>
            <a:spLocks noChangeArrowheads="1"/>
          </p:cNvSpPr>
          <p:nvPr/>
        </p:nvSpPr>
        <p:spPr bwMode="auto">
          <a:xfrm>
            <a:off x="6019800" y="1676400"/>
            <a:ext cx="2895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Characteristics</a:t>
            </a:r>
          </a:p>
        </p:txBody>
      </p:sp>
      <p:sp>
        <p:nvSpPr>
          <p:cNvPr id="20" name="Line 15"/>
          <p:cNvSpPr>
            <a:spLocks noChangeShapeType="1"/>
          </p:cNvSpPr>
          <p:nvPr/>
        </p:nvSpPr>
        <p:spPr bwMode="auto">
          <a:xfrm>
            <a:off x="6019800" y="2057400"/>
            <a:ext cx="2895600" cy="0"/>
          </a:xfrm>
          <a:prstGeom prst="line">
            <a:avLst/>
          </a:prstGeom>
          <a:noFill/>
          <a:ln w="28575" cap="sq">
            <a:solidFill>
              <a:srgbClr val="CC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Tree>
  </p:cSld>
  <p:clrMapOvr>
    <a:masterClrMapping/>
  </p:clrMapOvr>
  <p:transition>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371600"/>
            <a:ext cx="8543926" cy="4842242"/>
          </a:xfrm>
        </p:spPr>
        <p:txBody>
          <a:bodyPr anchor="ctr">
            <a:noAutofit/>
          </a:bodyPr>
          <a:lstStyle/>
          <a:p>
            <a:pPr algn="ctr"/>
            <a:r>
              <a:rPr lang="en-US" sz="4000" b="1">
                <a:solidFill>
                  <a:schemeClr val="accent1"/>
                </a:solidFill>
                <a:latin typeface="Liberation Sans" panose="020B0604020202020204"/>
                <a:cs typeface="Times New Roman" panose="02020603050405020304" pitchFamily="18" charset="0"/>
              </a:rPr>
              <a:t>Review the basic assumptions of accounting.</a:t>
            </a:r>
            <a:endParaRPr lang="en-CA" altLang="en-US" sz="4000" b="1">
              <a:latin typeface="Liberation Sans" panose="020B0604020202020204"/>
              <a:cs typeface="Times New Roman" panose="02020603050405020304" pitchFamily="18" charset="0"/>
            </a:endParaRPr>
          </a:p>
        </p:txBody>
      </p:sp>
      <p:sp>
        <p:nvSpPr>
          <p:cNvPr id="6" name="TextBox 5">
            <a:extLst>
              <a:ext uri="{FF2B5EF4-FFF2-40B4-BE49-F238E27FC236}">
                <a16:creationId xmlns:a16="http://schemas.microsoft.com/office/drawing/2014/main" id="{4545CA38-7F98-5E26-22E8-97B917ED27E5}"/>
              </a:ext>
            </a:extLst>
          </p:cNvPr>
          <p:cNvSpPr txBox="1"/>
          <p:nvPr/>
        </p:nvSpPr>
        <p:spPr>
          <a:xfrm>
            <a:off x="228600" y="624280"/>
            <a:ext cx="4572000" cy="1077218"/>
          </a:xfrm>
          <a:prstGeom prst="rect">
            <a:avLst/>
          </a:prstGeom>
          <a:noFill/>
        </p:spPr>
        <p:txBody>
          <a:bodyPr wrap="square">
            <a:spAutoFit/>
          </a:bodyPr>
          <a:lstStyle/>
          <a:p>
            <a:r>
              <a:rPr lang="en-IN" sz="3200" b="1">
                <a:solidFill>
                  <a:srgbClr val="931B21"/>
                </a:solidFill>
                <a:latin typeface="Liberation Sans" panose="020B0604020202020204"/>
                <a:cs typeface="Times New Roman" panose="02020603050405020304" pitchFamily="18" charset="0"/>
              </a:rPr>
              <a:t>Learning Objective 3</a:t>
            </a:r>
            <a:br>
              <a:rPr lang="en-IN" sz="3200" b="1">
                <a:solidFill>
                  <a:srgbClr val="931B21"/>
                </a:solidFill>
                <a:latin typeface="Liberation Sans" panose="020B0604020202020204"/>
                <a:cs typeface="Times New Roman" panose="02020603050405020304" pitchFamily="18" charset="0"/>
              </a:rPr>
            </a:br>
            <a:endParaRPr lang="en-US" sz="3200"/>
          </a:p>
        </p:txBody>
      </p:sp>
    </p:spTree>
    <p:extLst>
      <p:ext uri="{BB962C8B-B14F-4D97-AF65-F5344CB8AC3E}">
        <p14:creationId xmlns:p14="http://schemas.microsoft.com/office/powerpoint/2010/main" val="3710223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4" name="Rectangle 4"/>
          <p:cNvSpPr>
            <a:spLocks noChangeArrowheads="1"/>
          </p:cNvSpPr>
          <p:nvPr/>
        </p:nvSpPr>
        <p:spPr bwMode="auto">
          <a:xfrm>
            <a:off x="533400" y="1524218"/>
            <a:ext cx="8305800" cy="933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25000"/>
              </a:lnSpc>
              <a:spcBef>
                <a:spcPct val="0"/>
              </a:spcBef>
              <a:spcAft>
                <a:spcPct val="0"/>
              </a:spcAft>
              <a:buClrTx/>
              <a:buSzTx/>
              <a:buFontTx/>
              <a:buNone/>
              <a:tabLst/>
              <a:defRPr/>
            </a:pPr>
            <a:r>
              <a:rPr kumimoji="0" lang="en-US" altLang="en-US" sz="2300" b="0" i="0" u="none" strike="noStrike" kern="1200" cap="none" spc="0" normalizeH="0" baseline="0" noProof="0">
                <a:ln>
                  <a:noFill/>
                </a:ln>
                <a:solidFill>
                  <a:srgbClr val="000000"/>
                </a:solidFill>
                <a:effectLst/>
                <a:uLnTx/>
                <a:uFillTx/>
                <a:latin typeface="Liberation Sans"/>
                <a:ea typeface="+mn-ea"/>
                <a:cs typeface="+mn-cs"/>
              </a:rPr>
              <a:t>These concepts explain how companies should recognize, measure, and report financial elements and events.</a:t>
            </a:r>
          </a:p>
        </p:txBody>
      </p:sp>
      <p:sp>
        <p:nvSpPr>
          <p:cNvPr id="256027" name="AutoShape 27"/>
          <p:cNvSpPr>
            <a:spLocks noChangeArrowheads="1"/>
          </p:cNvSpPr>
          <p:nvPr/>
        </p:nvSpPr>
        <p:spPr bwMode="auto">
          <a:xfrm rot="5400000" flipH="1">
            <a:off x="5143500" y="1947862"/>
            <a:ext cx="2057400" cy="4724400"/>
          </a:xfrm>
          <a:prstGeom prst="flowChartManualInput">
            <a:avLst/>
          </a:prstGeom>
          <a:solidFill>
            <a:srgbClr val="F9EFA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56028" name="AutoShape 28"/>
          <p:cNvSpPr>
            <a:spLocks noChangeArrowheads="1"/>
          </p:cNvSpPr>
          <p:nvPr/>
        </p:nvSpPr>
        <p:spPr bwMode="auto">
          <a:xfrm rot="16200000">
            <a:off x="2095500" y="1947862"/>
            <a:ext cx="2057400" cy="4724400"/>
          </a:xfrm>
          <a:prstGeom prst="flowChartManualInput">
            <a:avLst/>
          </a:prstGeom>
          <a:solidFill>
            <a:srgbClr val="F9EFA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56029" name="Rectangle 29"/>
          <p:cNvSpPr>
            <a:spLocks noChangeArrowheads="1"/>
          </p:cNvSpPr>
          <p:nvPr/>
        </p:nvSpPr>
        <p:spPr bwMode="auto">
          <a:xfrm>
            <a:off x="3581400" y="3276600"/>
            <a:ext cx="2133600" cy="2057400"/>
          </a:xfrm>
          <a:prstGeom prst="rect">
            <a:avLst/>
          </a:prstGeom>
          <a:solidFill>
            <a:srgbClr val="F9EFA5"/>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256036" name="Text Box 36"/>
          <p:cNvSpPr txBox="1">
            <a:spLocks noChangeArrowheads="1"/>
          </p:cNvSpPr>
          <p:nvPr/>
        </p:nvSpPr>
        <p:spPr bwMode="auto">
          <a:xfrm>
            <a:off x="1676400" y="3362325"/>
            <a:ext cx="1828800"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ASSUMPTIONS</a:t>
            </a:r>
            <a:endParaRPr kumimoji="0" lang="en-US" altLang="en-US" sz="1400" b="0" i="0" u="none" strike="noStrike" kern="1200" cap="none" spc="0" normalizeH="0" baseline="0" noProof="0">
              <a:ln>
                <a:noFill/>
              </a:ln>
              <a:solidFill>
                <a:srgbClr val="000000"/>
              </a:solidFill>
              <a:effectLst/>
              <a:uLnTx/>
              <a:uFillTx/>
              <a:latin typeface="Liberation Sans"/>
              <a:ea typeface="+mn-ea"/>
              <a:cs typeface="+mn-cs"/>
            </a:endParaRP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Economic entity</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Going concern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Monetary unit</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Periodicity</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Accrual</a:t>
            </a:r>
          </a:p>
        </p:txBody>
      </p:sp>
      <p:sp>
        <p:nvSpPr>
          <p:cNvPr id="256037" name="Text Box 37"/>
          <p:cNvSpPr txBox="1">
            <a:spLocks noChangeArrowheads="1"/>
          </p:cNvSpPr>
          <p:nvPr/>
        </p:nvSpPr>
        <p:spPr bwMode="auto">
          <a:xfrm>
            <a:off x="3657600" y="3362325"/>
            <a:ext cx="21336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PRINCIPLES</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Measurement</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Revenue recognition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Expense recognition</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Full disclosure</a:t>
            </a:r>
          </a:p>
        </p:txBody>
      </p:sp>
      <p:sp>
        <p:nvSpPr>
          <p:cNvPr id="256038" name="Text Box 38"/>
          <p:cNvSpPr txBox="1">
            <a:spLocks noChangeArrowheads="1"/>
          </p:cNvSpPr>
          <p:nvPr/>
        </p:nvSpPr>
        <p:spPr bwMode="auto">
          <a:xfrm>
            <a:off x="5943600" y="3884394"/>
            <a:ext cx="18288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28600" indent="-228600" algn="l">
              <a:defRPr sz="2400">
                <a:solidFill>
                  <a:schemeClr val="tx1"/>
                </a:solidFill>
                <a:latin typeface="Times New Roman" pitchFamily="18" charset="0"/>
              </a:defRPr>
            </a:lvl1pPr>
            <a:lvl2pPr marL="968375" indent="-457200" algn="l">
              <a:defRPr sz="2400">
                <a:solidFill>
                  <a:schemeClr val="tx1"/>
                </a:solidFill>
                <a:latin typeface="Times New Roman" pitchFamily="18" charset="0"/>
              </a:defRPr>
            </a:lvl2pPr>
            <a:lvl3pPr marL="1539875" indent="-457200" algn="l">
              <a:defRPr sz="2400">
                <a:solidFill>
                  <a:schemeClr val="tx1"/>
                </a:solidFill>
                <a:latin typeface="Times New Roman" pitchFamily="18" charset="0"/>
              </a:defRPr>
            </a:lvl3pPr>
            <a:lvl4pPr marL="2111375" indent="-457200" algn="l">
              <a:defRPr sz="2400">
                <a:solidFill>
                  <a:schemeClr val="tx1"/>
                </a:solidFill>
                <a:latin typeface="Times New Roman" pitchFamily="18" charset="0"/>
              </a:defRPr>
            </a:lvl4pPr>
            <a:lvl5pPr marL="2682875" indent="-457200" algn="l">
              <a:defRPr sz="2400">
                <a:solidFill>
                  <a:schemeClr val="tx1"/>
                </a:solidFill>
                <a:latin typeface="Times New Roman" pitchFamily="18" charset="0"/>
              </a:defRPr>
            </a:lvl5pPr>
            <a:lvl6pPr marL="3140075" indent="-457200" eaLnBrk="0" fontAlgn="base" hangingPunct="0">
              <a:spcBef>
                <a:spcPct val="0"/>
              </a:spcBef>
              <a:spcAft>
                <a:spcPct val="0"/>
              </a:spcAft>
              <a:defRPr sz="2400">
                <a:solidFill>
                  <a:schemeClr val="tx1"/>
                </a:solidFill>
                <a:latin typeface="Times New Roman" pitchFamily="18" charset="0"/>
              </a:defRPr>
            </a:lvl6pPr>
            <a:lvl7pPr marL="3597275" indent="-457200" eaLnBrk="0" fontAlgn="base" hangingPunct="0">
              <a:spcBef>
                <a:spcPct val="0"/>
              </a:spcBef>
              <a:spcAft>
                <a:spcPct val="0"/>
              </a:spcAft>
              <a:defRPr sz="2400">
                <a:solidFill>
                  <a:schemeClr val="tx1"/>
                </a:solidFill>
                <a:latin typeface="Times New Roman" pitchFamily="18" charset="0"/>
              </a:defRPr>
            </a:lvl7pPr>
            <a:lvl8pPr marL="4054475" indent="-457200" eaLnBrk="0" fontAlgn="base" hangingPunct="0">
              <a:spcBef>
                <a:spcPct val="0"/>
              </a:spcBef>
              <a:spcAft>
                <a:spcPct val="0"/>
              </a:spcAft>
              <a:defRPr sz="2400">
                <a:solidFill>
                  <a:schemeClr val="tx1"/>
                </a:solidFill>
                <a:latin typeface="Times New Roman" pitchFamily="18" charset="0"/>
              </a:defRPr>
            </a:lvl8pPr>
            <a:lvl9pPr marL="4511675" indent="-457200" eaLnBrk="0" fontAlgn="base" hangingPunct="0">
              <a:spcBef>
                <a:spcPct val="0"/>
              </a:spcBef>
              <a:spcAft>
                <a:spcPct val="0"/>
              </a:spcAft>
              <a:defRPr sz="2400">
                <a:solidFill>
                  <a:schemeClr val="tx1"/>
                </a:solidFill>
                <a:latin typeface="Times New Roman" pitchFamily="18" charset="0"/>
              </a:defRPr>
            </a:lvl9pPr>
          </a:lstStyle>
          <a:p>
            <a:pPr marL="228600" marR="0" lvl="0" indent="-228600" algn="ctr" defTabSz="914400" rtl="0" eaLnBrk="0" fontAlgn="base" latinLnBrk="0" hangingPunct="0">
              <a:lnSpc>
                <a:spcPct val="100000"/>
              </a:lnSpc>
              <a:spcBef>
                <a:spcPct val="50000"/>
              </a:spcBef>
              <a:spcAft>
                <a:spcPct val="0"/>
              </a:spcAft>
              <a:buClrTx/>
              <a:buSzTx/>
              <a:buFontTx/>
              <a:buNone/>
              <a:tabLst/>
              <a:defRPr/>
            </a:pPr>
            <a:r>
              <a:rPr kumimoji="0" lang="en-US" altLang="en-US" sz="1400" b="1" i="0" u="sng" strike="noStrike" kern="1200" cap="none" spc="0" normalizeH="0" baseline="0" noProof="0">
                <a:ln>
                  <a:noFill/>
                </a:ln>
                <a:solidFill>
                  <a:srgbClr val="000000"/>
                </a:solidFill>
                <a:effectLst/>
                <a:uLnTx/>
                <a:uFillTx/>
                <a:latin typeface="Liberation Sans"/>
                <a:ea typeface="+mn-ea"/>
                <a:cs typeface="+mn-cs"/>
              </a:rPr>
              <a:t>CONSTRAINTS</a:t>
            </a:r>
          </a:p>
          <a:p>
            <a:pPr marL="228600" marR="0" lvl="0" indent="-228600" algn="l" defTabSz="914400" rtl="0" eaLnBrk="0" fontAlgn="base" latinLnBrk="0" hangingPunct="0">
              <a:lnSpc>
                <a:spcPct val="100000"/>
              </a:lnSpc>
              <a:spcBef>
                <a:spcPct val="50000"/>
              </a:spcBef>
              <a:spcAft>
                <a:spcPct val="0"/>
              </a:spcAft>
              <a:buClrTx/>
              <a:buSzTx/>
              <a:buFontTx/>
              <a:buAutoNum type="arabicPeriod"/>
              <a:tabLst/>
              <a:defRPr/>
            </a:pPr>
            <a:r>
              <a:rPr kumimoji="0" lang="en-US" altLang="en-US" sz="1400" b="0" i="0" u="none" strike="noStrike" kern="1200" cap="none" spc="0" normalizeH="0" baseline="0" noProof="0">
                <a:ln>
                  <a:noFill/>
                </a:ln>
                <a:solidFill>
                  <a:srgbClr val="000000"/>
                </a:solidFill>
                <a:effectLst/>
                <a:uLnTx/>
                <a:uFillTx/>
                <a:latin typeface="Liberation Sans"/>
                <a:ea typeface="+mn-ea"/>
                <a:cs typeface="+mn-cs"/>
              </a:rPr>
              <a:t>Cost</a:t>
            </a:r>
          </a:p>
        </p:txBody>
      </p:sp>
      <p:sp>
        <p:nvSpPr>
          <p:cNvPr id="256040" name="Text Box 40"/>
          <p:cNvSpPr txBox="1">
            <a:spLocks noChangeArrowheads="1"/>
          </p:cNvSpPr>
          <p:nvPr/>
        </p:nvSpPr>
        <p:spPr bwMode="auto">
          <a:xfrm>
            <a:off x="1600200" y="2895600"/>
            <a:ext cx="6096000" cy="369332"/>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800" b="1" i="0" u="none" strike="noStrike" kern="1200" cap="none" spc="0" normalizeH="0" baseline="0" noProof="0">
                <a:ln>
                  <a:noFill/>
                </a:ln>
                <a:solidFill>
                  <a:srgbClr val="000000"/>
                </a:solidFill>
                <a:effectLst/>
                <a:uLnTx/>
                <a:uFillTx/>
                <a:latin typeface="Liberation Sans"/>
                <a:ea typeface="+mn-ea"/>
                <a:cs typeface="+mn-cs"/>
              </a:rPr>
              <a:t>Recognition, Measurement, and Disclosure Concepts</a:t>
            </a:r>
          </a:p>
        </p:txBody>
      </p:sp>
      <p:sp>
        <p:nvSpPr>
          <p:cNvPr id="256041" name="Text Box 41"/>
          <p:cNvSpPr txBox="1">
            <a:spLocks noChangeArrowheads="1"/>
          </p:cNvSpPr>
          <p:nvPr/>
        </p:nvSpPr>
        <p:spPr bwMode="auto">
          <a:xfrm>
            <a:off x="1600200" y="5413059"/>
            <a:ext cx="51816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a:ea typeface="+mn-ea"/>
                <a:cs typeface="+mn-cs"/>
              </a:rPr>
              <a:t>ILLUSTRATION 2.7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Liberation Sans"/>
                <a:ea typeface="+mn-ea"/>
                <a:cs typeface="+mn-cs"/>
              </a:rPr>
              <a:t>Conceptual Framework for Financial Reporting</a:t>
            </a:r>
          </a:p>
        </p:txBody>
      </p:sp>
      <p:sp>
        <p:nvSpPr>
          <p:cNvPr id="14"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3</a:t>
            </a:r>
          </a:p>
        </p:txBody>
      </p:sp>
      <p:sp>
        <p:nvSpPr>
          <p:cNvPr id="15" name="Rectangle 8"/>
          <p:cNvSpPr txBox="1">
            <a:spLocks noChangeArrowheads="1"/>
          </p:cNvSpPr>
          <p:nvPr/>
        </p:nvSpPr>
        <p:spPr bwMode="auto">
          <a:xfrm>
            <a:off x="533400" y="228600"/>
            <a:ext cx="7467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a:ea typeface="+mj-ea"/>
                <a:cs typeface="+mj-cs"/>
              </a:rPr>
              <a:t>Recognition, Measurement, and Disclosure Concepts</a:t>
            </a:r>
          </a:p>
        </p:txBody>
      </p:sp>
    </p:spTree>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772400" y="6316801"/>
            <a:ext cx="980105" cy="344727"/>
          </a:xfrm>
          <a:prstGeom prst="rect">
            <a:avLst/>
          </a:prstGeom>
        </p:spPr>
      </p:pic>
      <p:sp>
        <p:nvSpPr>
          <p:cNvPr id="13" name="TextBox 12">
            <a:extLst>
              <a:ext uri="{FF2B5EF4-FFF2-40B4-BE49-F238E27FC236}">
                <a16:creationId xmlns:a16="http://schemas.microsoft.com/office/drawing/2014/main" id="{036C0ED6-49B4-4BD5-96BA-BC18D69CA94D}"/>
              </a:ext>
            </a:extLst>
          </p:cNvPr>
          <p:cNvSpPr txBox="1"/>
          <p:nvPr/>
        </p:nvSpPr>
        <p:spPr>
          <a:xfrm>
            <a:off x="241204" y="713874"/>
            <a:ext cx="4572000" cy="1569660"/>
          </a:xfrm>
          <a:prstGeom prst="rect">
            <a:avLst/>
          </a:prstGeom>
          <a:noFill/>
        </p:spPr>
        <p:txBody>
          <a:bodyPr wrap="square">
            <a:spAutoFit/>
          </a:bodyPr>
          <a:lstStyle/>
          <a:p>
            <a:r>
              <a:rPr lang="en-US" sz="3600" b="1" dirty="0">
                <a:latin typeface="Liberation Sans" panose="020B0604020202020204"/>
                <a:cs typeface="Times New Roman" panose="02020603050405020304" pitchFamily="18" charset="0"/>
              </a:rPr>
              <a:t>Textbook</a:t>
            </a:r>
          </a:p>
          <a:p>
            <a:endParaRPr lang="en-US" sz="3600" b="1" dirty="0">
              <a:latin typeface="Liberation Sans" panose="020B0604020202020204"/>
              <a:cs typeface="Times New Roman" panose="02020603050405020304" pitchFamily="18" charset="0"/>
            </a:endParaRPr>
          </a:p>
          <a:p>
            <a:pPr algn="l"/>
            <a:r>
              <a:rPr lang="zh-CN" altLang="en-US" b="1" i="0" dirty="0">
                <a:solidFill>
                  <a:srgbClr val="323232"/>
                </a:solidFill>
                <a:effectLst/>
                <a:latin typeface="Verdana" panose="020B0604030504040204" pitchFamily="34" charset="0"/>
              </a:rPr>
              <a:t>中级会计学 基于</a:t>
            </a:r>
            <a:r>
              <a:rPr lang="en-US" b="1" i="0" dirty="0">
                <a:solidFill>
                  <a:srgbClr val="323232"/>
                </a:solidFill>
                <a:effectLst/>
                <a:latin typeface="Verdana" panose="020B0604030504040204" pitchFamily="34" charset="0"/>
              </a:rPr>
              <a:t>IFRS </a:t>
            </a:r>
            <a:r>
              <a:rPr lang="zh-CN" altLang="en-US" b="1" i="0" dirty="0">
                <a:solidFill>
                  <a:srgbClr val="323232"/>
                </a:solidFill>
                <a:effectLst/>
                <a:latin typeface="Verdana" panose="020B0604030504040204" pitchFamily="34" charset="0"/>
              </a:rPr>
              <a:t>第</a:t>
            </a:r>
            <a:r>
              <a:rPr lang="en-US" altLang="zh-CN" b="1" i="0" dirty="0">
                <a:solidFill>
                  <a:srgbClr val="323232"/>
                </a:solidFill>
                <a:effectLst/>
                <a:latin typeface="Verdana" panose="020B0604030504040204" pitchFamily="34" charset="0"/>
              </a:rPr>
              <a:t>2</a:t>
            </a:r>
            <a:r>
              <a:rPr lang="zh-CN" altLang="en-US" b="1" i="0" dirty="0">
                <a:solidFill>
                  <a:srgbClr val="323232"/>
                </a:solidFill>
                <a:effectLst/>
                <a:latin typeface="Verdana" panose="020B0604030504040204" pitchFamily="34" charset="0"/>
              </a:rPr>
              <a:t>版</a:t>
            </a:r>
          </a:p>
        </p:txBody>
      </p:sp>
      <p:sp>
        <p:nvSpPr>
          <p:cNvPr id="15" name="TextBox 14">
            <a:extLst>
              <a:ext uri="{FF2B5EF4-FFF2-40B4-BE49-F238E27FC236}">
                <a16:creationId xmlns:a16="http://schemas.microsoft.com/office/drawing/2014/main" id="{A393F85B-9B3C-4C50-8CD5-B87F5AA4EA82}"/>
              </a:ext>
            </a:extLst>
          </p:cNvPr>
          <p:cNvSpPr txBox="1"/>
          <p:nvPr/>
        </p:nvSpPr>
        <p:spPr>
          <a:xfrm>
            <a:off x="228600" y="2438400"/>
            <a:ext cx="4572000" cy="830997"/>
          </a:xfrm>
          <a:prstGeom prst="rect">
            <a:avLst/>
          </a:prstGeom>
          <a:noFill/>
        </p:spPr>
        <p:txBody>
          <a:bodyPr wrap="square">
            <a:spAutoFit/>
          </a:bodyPr>
          <a:lstStyle/>
          <a:p>
            <a:r>
              <a:rPr lang="zh-CN" altLang="en-US" dirty="0">
                <a:latin typeface="Liberation Sans" panose="020B0604020202020204"/>
                <a:cs typeface="Times New Roman" panose="02020603050405020304" pitchFamily="18" charset="0"/>
              </a:rPr>
              <a:t>唐纳德</a:t>
            </a:r>
            <a:r>
              <a:rPr lang="en-US" altLang="zh-CN" dirty="0">
                <a:latin typeface="Liberation Sans" panose="020B0604020202020204"/>
                <a:cs typeface="Times New Roman" panose="02020603050405020304" pitchFamily="18" charset="0"/>
              </a:rPr>
              <a:t>·</a:t>
            </a:r>
            <a:r>
              <a:rPr lang="zh-CN" altLang="en-US" dirty="0">
                <a:latin typeface="Liberation Sans" panose="020B0604020202020204"/>
                <a:cs typeface="Times New Roman" panose="02020603050405020304" pitchFamily="18" charset="0"/>
              </a:rPr>
              <a:t>基索，杰里</a:t>
            </a:r>
            <a:r>
              <a:rPr lang="en-US" altLang="zh-CN" dirty="0">
                <a:latin typeface="Liberation Sans" panose="020B0604020202020204"/>
                <a:cs typeface="Times New Roman" panose="02020603050405020304" pitchFamily="18" charset="0"/>
              </a:rPr>
              <a:t>·</a:t>
            </a:r>
            <a:r>
              <a:rPr lang="zh-CN" altLang="en-US" dirty="0">
                <a:latin typeface="Liberation Sans" panose="020B0604020202020204"/>
                <a:cs typeface="Times New Roman" panose="02020603050405020304" pitchFamily="18" charset="0"/>
              </a:rPr>
              <a:t>韦安特， 特里</a:t>
            </a:r>
            <a:r>
              <a:rPr lang="en-US" altLang="zh-CN" dirty="0">
                <a:latin typeface="Liberation Sans" panose="020B0604020202020204"/>
                <a:cs typeface="Times New Roman" panose="02020603050405020304" pitchFamily="18" charset="0"/>
              </a:rPr>
              <a:t>·</a:t>
            </a:r>
            <a:r>
              <a:rPr lang="zh-CN" altLang="en-US" dirty="0">
                <a:latin typeface="Liberation Sans" panose="020B0604020202020204"/>
                <a:cs typeface="Times New Roman" panose="02020603050405020304" pitchFamily="18" charset="0"/>
              </a:rPr>
              <a:t>沃菲尔</a:t>
            </a:r>
            <a:r>
              <a:rPr lang="en-US" dirty="0">
                <a:latin typeface="Liberation Sans" panose="020B0604020202020204"/>
                <a:cs typeface="Times New Roman" panose="02020603050405020304" pitchFamily="18" charset="0"/>
              </a:rPr>
              <a:t>, 20</a:t>
            </a:r>
            <a:r>
              <a:rPr lang="en-US" altLang="zh-CN" dirty="0">
                <a:latin typeface="Liberation Sans" panose="020B0604020202020204"/>
                <a:cs typeface="Times New Roman" panose="02020603050405020304" pitchFamily="18" charset="0"/>
              </a:rPr>
              <a:t>18</a:t>
            </a:r>
            <a:endParaRPr lang="en-US" dirty="0">
              <a:latin typeface="Liberation Sans" panose="020B0604020202020204"/>
              <a:cs typeface="Times New Roman" panose="02020603050405020304" pitchFamily="18" charset="0"/>
            </a:endParaRPr>
          </a:p>
        </p:txBody>
      </p:sp>
      <p:pic>
        <p:nvPicPr>
          <p:cNvPr id="2" name="Picture 1">
            <a:extLst>
              <a:ext uri="{FF2B5EF4-FFF2-40B4-BE49-F238E27FC236}">
                <a16:creationId xmlns:a16="http://schemas.microsoft.com/office/drawing/2014/main" id="{5CE9CA52-74AC-FCA5-C7FF-D6FACEF466DA}"/>
              </a:ext>
            </a:extLst>
          </p:cNvPr>
          <p:cNvPicPr>
            <a:picLocks noChangeAspect="1"/>
          </p:cNvPicPr>
          <p:nvPr/>
        </p:nvPicPr>
        <p:blipFill>
          <a:blip r:embed="rId3"/>
          <a:stretch>
            <a:fillRect/>
          </a:stretch>
        </p:blipFill>
        <p:spPr>
          <a:xfrm>
            <a:off x="4333433" y="1031277"/>
            <a:ext cx="4810567" cy="5276707"/>
          </a:xfrm>
          <a:prstGeom prst="rect">
            <a:avLst/>
          </a:prstGeom>
        </p:spPr>
      </p:pic>
    </p:spTree>
    <p:extLst>
      <p:ext uri="{BB962C8B-B14F-4D97-AF65-F5344CB8AC3E}">
        <p14:creationId xmlns:p14="http://schemas.microsoft.com/office/powerpoint/2010/main" val="3360971782"/>
      </p:ext>
    </p:extLst>
  </p:cSld>
  <p:clrMapOvr>
    <a:masterClrMapping/>
  </p:clrMapOvr>
  <p:transition>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Text Box 5"/>
          <p:cNvSpPr txBox="1">
            <a:spLocks noChangeArrowheads="1"/>
          </p:cNvSpPr>
          <p:nvPr/>
        </p:nvSpPr>
        <p:spPr bwMode="auto">
          <a:xfrm>
            <a:off x="533400" y="1312332"/>
            <a:ext cx="7848600" cy="4632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114935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457200" marR="0" lvl="0" indent="-457200" algn="l" defTabSz="914400" rtl="0" eaLnBrk="0" fontAlgn="base" latinLnBrk="0" hangingPunct="0">
              <a:lnSpc>
                <a:spcPct val="125000"/>
              </a:lnSpc>
              <a:spcBef>
                <a:spcPts val="1200"/>
              </a:spcBef>
              <a:spcAft>
                <a:spcPts val="0"/>
              </a:spcAft>
              <a:buClrTx/>
              <a:buSzPct val="80000"/>
              <a:buFontTx/>
              <a:buNone/>
              <a:tabLst/>
              <a:defRPr/>
            </a:pP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Economic Entity</a:t>
            </a:r>
            <a:r>
              <a:rPr kumimoji="0" lang="en-US" altLang="en-US" sz="24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company keeps its activity separate from its owners and other business unit. </a:t>
            </a:r>
          </a:p>
          <a:p>
            <a:pPr marL="457200" marR="0" lvl="0" indent="-457200" algn="l" defTabSz="914400" rtl="0" eaLnBrk="0" fontAlgn="base" latinLnBrk="0" hangingPunct="0">
              <a:lnSpc>
                <a:spcPct val="125000"/>
              </a:lnSpc>
              <a:spcBef>
                <a:spcPts val="1200"/>
              </a:spcBef>
              <a:spcAft>
                <a:spcPts val="0"/>
              </a:spcAft>
              <a:buClrTx/>
              <a:buSzPct val="80000"/>
              <a:buFontTx/>
              <a:buNone/>
              <a:tabLst/>
              <a:defRPr/>
            </a:pP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Going Concern </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company to last long enough to fulfill objectives and commitments.</a:t>
            </a:r>
          </a:p>
          <a:p>
            <a:pPr marL="457200" marR="0" lvl="0" indent="-457200" algn="l" defTabSz="914400" rtl="0" eaLnBrk="0" fontAlgn="base" latinLnBrk="0" hangingPunct="0">
              <a:lnSpc>
                <a:spcPct val="125000"/>
              </a:lnSpc>
              <a:spcBef>
                <a:spcPts val="1200"/>
              </a:spcBef>
              <a:spcAft>
                <a:spcPts val="0"/>
              </a:spcAft>
              <a:buClrTx/>
              <a:buSzPct val="80000"/>
              <a:buFontTx/>
              <a:buNone/>
              <a:tabLst/>
              <a:defRPr/>
            </a:pP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Monetary Unit </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money is the common denominator.</a:t>
            </a:r>
          </a:p>
          <a:p>
            <a:pPr marL="457200" marR="0" lvl="0" indent="-457200" algn="l" defTabSz="914400" rtl="0" eaLnBrk="0" fontAlgn="base" latinLnBrk="0" hangingPunct="0">
              <a:lnSpc>
                <a:spcPct val="125000"/>
              </a:lnSpc>
              <a:spcBef>
                <a:spcPts val="1200"/>
              </a:spcBef>
              <a:spcAft>
                <a:spcPts val="0"/>
              </a:spcAft>
              <a:buClrTx/>
              <a:buSzPct val="80000"/>
              <a:buFontTx/>
              <a:buNone/>
              <a:tabLst/>
              <a:defRPr/>
            </a:pP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Periodicity</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 company can divide its economic activities into time periods.</a:t>
            </a:r>
          </a:p>
          <a:p>
            <a:pPr marL="457200" marR="0" lvl="0" indent="-457200" algn="l" defTabSz="914400" rtl="0" eaLnBrk="0" fontAlgn="base" latinLnBrk="0" hangingPunct="0">
              <a:lnSpc>
                <a:spcPct val="125000"/>
              </a:lnSpc>
              <a:spcBef>
                <a:spcPts val="1200"/>
              </a:spcBef>
              <a:spcAft>
                <a:spcPts val="0"/>
              </a:spcAft>
              <a:buClrTx/>
              <a:buSzPct val="80000"/>
              <a:buFontTx/>
              <a:buNone/>
              <a:tabLst/>
              <a:defRPr/>
            </a:pP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Accrual</a:t>
            </a:r>
            <a:r>
              <a:rPr kumimoji="0" lang="en-US" altLang="en-US" sz="2100" b="1" i="0" u="none" strike="noStrike" kern="1200" cap="none" spc="0" normalizeH="0" baseline="0" noProof="0">
                <a:ln>
                  <a:noFill/>
                </a:ln>
                <a:solidFill>
                  <a:srgbClr val="000000"/>
                </a:solidFill>
                <a:effectLst/>
                <a:uLnTx/>
                <a:uFillTx/>
                <a:latin typeface="Liberation Sans"/>
                <a:ea typeface="+mn-ea"/>
                <a:cs typeface="+mn-cs"/>
              </a:rPr>
              <a:t> </a:t>
            </a: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Basis</a:t>
            </a:r>
            <a:r>
              <a:rPr kumimoji="0" lang="en-US" altLang="en-US" sz="2100" b="1" i="0" u="none" strike="noStrike" kern="1200" cap="none" spc="0" normalizeH="0" baseline="0" noProof="0">
                <a:ln>
                  <a:noFill/>
                </a:ln>
                <a:solidFill>
                  <a:srgbClr val="000000"/>
                </a:solidFill>
                <a:effectLst/>
                <a:uLnTx/>
                <a:uFillTx/>
                <a:latin typeface="Liberation Sans"/>
                <a:ea typeface="+mn-ea"/>
                <a:cs typeface="+mn-cs"/>
              </a:rPr>
              <a:t> </a:t>
            </a: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of</a:t>
            </a:r>
            <a:r>
              <a:rPr kumimoji="0" lang="en-US" altLang="en-US" sz="2100" b="1" i="0" u="none" strike="noStrike" kern="1200" cap="none" spc="0" normalizeH="0" baseline="0" noProof="0">
                <a:ln>
                  <a:noFill/>
                </a:ln>
                <a:solidFill>
                  <a:srgbClr val="000000"/>
                </a:solidFill>
                <a:effectLst/>
                <a:uLnTx/>
                <a:uFillTx/>
                <a:latin typeface="Liberation Sans"/>
                <a:ea typeface="+mn-ea"/>
                <a:cs typeface="+mn-cs"/>
              </a:rPr>
              <a:t> </a:t>
            </a:r>
            <a:r>
              <a:rPr kumimoji="0" lang="en-US" altLang="en-US" sz="2400" b="1" i="0" u="none" strike="noStrike" kern="1200" cap="none" spc="0" normalizeH="0" baseline="0" noProof="0">
                <a:ln>
                  <a:noFill/>
                </a:ln>
                <a:solidFill>
                  <a:srgbClr val="CC0000"/>
                </a:solidFill>
                <a:effectLst/>
                <a:uLnTx/>
                <a:uFillTx/>
                <a:latin typeface="Liberation Sans"/>
                <a:ea typeface="+mn-ea"/>
                <a:cs typeface="+mn-cs"/>
              </a:rPr>
              <a:t>Accounting</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 transactions are recorded in the periods in which the events occur.</a:t>
            </a:r>
          </a:p>
        </p:txBody>
      </p:sp>
      <p:sp>
        <p:nvSpPr>
          <p:cNvPr id="7"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3</a:t>
            </a:r>
          </a:p>
        </p:txBody>
      </p:sp>
      <p:sp>
        <p:nvSpPr>
          <p:cNvPr id="8"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a:ea typeface="+mj-ea"/>
                <a:cs typeface="+mj-cs"/>
              </a:rPr>
              <a:t>Assumptions</a:t>
            </a:r>
          </a:p>
        </p:txBody>
      </p:sp>
    </p:spTree>
  </p:cSld>
  <p:clrMapOvr>
    <a:masterClrMapping/>
  </p:clrMapOvr>
  <p:transition>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9" name="Rectangle 5"/>
          <p:cNvSpPr>
            <a:spLocks noChangeArrowheads="1"/>
          </p:cNvSpPr>
          <p:nvPr/>
        </p:nvSpPr>
        <p:spPr bwMode="auto">
          <a:xfrm>
            <a:off x="533400" y="1295400"/>
            <a:ext cx="8077200" cy="83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973138" indent="-457200" algn="l">
              <a:defRPr sz="2400">
                <a:solidFill>
                  <a:schemeClr val="tx1"/>
                </a:solidFill>
                <a:latin typeface="Times New Roman" pitchFamily="18" charset="0"/>
              </a:defRPr>
            </a:lvl2pPr>
            <a:lvl3pPr marL="1544638" indent="-457200" algn="l">
              <a:defRPr sz="2400">
                <a:solidFill>
                  <a:schemeClr val="tx1"/>
                </a:solidFill>
                <a:latin typeface="Times New Roman" pitchFamily="18" charset="0"/>
              </a:defRPr>
            </a:lvl3pPr>
            <a:lvl4pPr marL="2116138" indent="-457200" algn="l">
              <a:defRPr sz="2400">
                <a:solidFill>
                  <a:schemeClr val="tx1"/>
                </a:solidFill>
                <a:latin typeface="Times New Roman" pitchFamily="18" charset="0"/>
              </a:defRPr>
            </a:lvl4pPr>
            <a:lvl5pPr marL="2687638" indent="-457200" algn="l">
              <a:defRPr sz="2400">
                <a:solidFill>
                  <a:schemeClr val="tx1"/>
                </a:solidFill>
                <a:latin typeface="Times New Roman" pitchFamily="18" charset="0"/>
              </a:defRPr>
            </a:lvl5pPr>
            <a:lvl6pPr marL="3144838" indent="-457200" eaLnBrk="0" fontAlgn="base" hangingPunct="0">
              <a:spcBef>
                <a:spcPct val="0"/>
              </a:spcBef>
              <a:spcAft>
                <a:spcPct val="0"/>
              </a:spcAft>
              <a:defRPr sz="2400">
                <a:solidFill>
                  <a:schemeClr val="tx1"/>
                </a:solidFill>
                <a:latin typeface="Times New Roman" pitchFamily="18" charset="0"/>
              </a:defRPr>
            </a:lvl6pPr>
            <a:lvl7pPr marL="3602038" indent="-457200" eaLnBrk="0" fontAlgn="base" hangingPunct="0">
              <a:spcBef>
                <a:spcPct val="0"/>
              </a:spcBef>
              <a:spcAft>
                <a:spcPct val="0"/>
              </a:spcAft>
              <a:defRPr sz="2400">
                <a:solidFill>
                  <a:schemeClr val="tx1"/>
                </a:solidFill>
                <a:latin typeface="Times New Roman" pitchFamily="18" charset="0"/>
              </a:defRPr>
            </a:lvl7pPr>
            <a:lvl8pPr marL="4059238" indent="-457200" eaLnBrk="0" fontAlgn="base" hangingPunct="0">
              <a:spcBef>
                <a:spcPct val="0"/>
              </a:spcBef>
              <a:spcAft>
                <a:spcPct val="0"/>
              </a:spcAft>
              <a:defRPr sz="2400">
                <a:solidFill>
                  <a:schemeClr val="tx1"/>
                </a:solidFill>
                <a:latin typeface="Times New Roman" pitchFamily="18" charset="0"/>
              </a:defRPr>
            </a:lvl8pPr>
            <a:lvl9pPr marL="4516438" indent="-457200"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10000"/>
              </a:lnSpc>
              <a:spcBef>
                <a:spcPct val="5000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Brief Exercise 2.8: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Identify which </a:t>
            </a:r>
            <a:r>
              <a:rPr kumimoji="0" lang="en-US" altLang="en-US" sz="2200" b="1" i="0" u="none" strike="noStrike" kern="1200" cap="none" spc="0" normalizeH="0" baseline="0" noProof="0">
                <a:ln>
                  <a:noFill/>
                </a:ln>
                <a:solidFill>
                  <a:srgbClr val="000000"/>
                </a:solidFill>
                <a:effectLst/>
                <a:uLnTx/>
                <a:uFillTx/>
                <a:latin typeface="Liberation Sans"/>
                <a:ea typeface="+mn-ea"/>
                <a:cs typeface="+mn-cs"/>
              </a:rPr>
              <a:t>basic assumption</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 of accounting is best described in each item below.</a:t>
            </a:r>
          </a:p>
        </p:txBody>
      </p:sp>
      <p:sp>
        <p:nvSpPr>
          <p:cNvPr id="262150" name="Rectangle 6"/>
          <p:cNvSpPr>
            <a:spLocks noChangeArrowheads="1"/>
          </p:cNvSpPr>
          <p:nvPr/>
        </p:nvSpPr>
        <p:spPr bwMode="auto">
          <a:xfrm>
            <a:off x="533400" y="2211388"/>
            <a:ext cx="60960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l" defTabSz="914400" rtl="0" eaLnBrk="0" fontAlgn="base" latinLnBrk="0" hangingPunct="0">
              <a:lnSpc>
                <a:spcPct val="100000"/>
              </a:lnSpc>
              <a:spcBef>
                <a:spcPct val="50000"/>
              </a:spcBef>
              <a:spcAft>
                <a:spcPct val="0"/>
              </a:spcAft>
              <a:buClr>
                <a:srgbClr val="000000"/>
              </a:buClr>
              <a:buSzTx/>
              <a:buFontTx/>
              <a:buAutoNum type="alphaLcParenBoth"/>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The economic activities of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FedEx Corporation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(USA) are divided into 12-month periods for the purpose of issuing annual reports.</a:t>
            </a:r>
          </a:p>
          <a:p>
            <a:pPr marL="457200" marR="0" lvl="0" indent="-457200" algn="l" defTabSz="914400" rtl="0" eaLnBrk="0" fontAlgn="base" latinLnBrk="0" hangingPunct="0">
              <a:lnSpc>
                <a:spcPct val="100000"/>
              </a:lnSpc>
              <a:spcBef>
                <a:spcPct val="50000"/>
              </a:spcBef>
              <a:spcAft>
                <a:spcPct val="0"/>
              </a:spcAft>
              <a:buClr>
                <a:srgbClr val="000000"/>
              </a:buClr>
              <a:buSzTx/>
              <a:buFontTx/>
              <a:buAutoNum type="alphaLcParenBoth"/>
              <a:tabLst/>
              <a:defRPr/>
            </a:pP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Total</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S.A</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(FRA) does not adjust amounts in its financial statements for the effects of inflation.</a:t>
            </a:r>
          </a:p>
          <a:p>
            <a:pPr marL="457200" marR="0" lvl="0" indent="-457200" algn="l" defTabSz="914400" rtl="0" eaLnBrk="0" fontAlgn="base" latinLnBrk="0" hangingPunct="0">
              <a:lnSpc>
                <a:spcPct val="100000"/>
              </a:lnSpc>
              <a:spcBef>
                <a:spcPct val="50000"/>
              </a:spcBef>
              <a:spcAft>
                <a:spcPct val="0"/>
              </a:spcAft>
              <a:buClr>
                <a:srgbClr val="000000"/>
              </a:buClr>
              <a:buSzTx/>
              <a:buFontTx/>
              <a:buAutoNum type="alphaLcParenBoth"/>
              <a:tabLst/>
              <a:defRPr/>
            </a:pP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Barclays</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(GBR) reports current and non-current classifications in its statement of financial position. </a:t>
            </a:r>
          </a:p>
          <a:p>
            <a:pPr marL="457200" marR="0" lvl="0" indent="-457200" algn="l" defTabSz="914400" rtl="0" eaLnBrk="0" fontAlgn="base" latinLnBrk="0" hangingPunct="0">
              <a:lnSpc>
                <a:spcPct val="100000"/>
              </a:lnSpc>
              <a:spcBef>
                <a:spcPct val="50000"/>
              </a:spcBef>
              <a:spcAft>
                <a:spcPct val="0"/>
              </a:spcAft>
              <a:buClr>
                <a:srgbClr val="000000"/>
              </a:buClr>
              <a:buSzTx/>
              <a:buFontTx/>
              <a:buAutoNum type="alphaLcParenBoth"/>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The economic activities of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Tokai</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Rubber</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Industries</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(JPN) and its subsidiaries are merged for accounting and reporting purposes.</a:t>
            </a:r>
          </a:p>
        </p:txBody>
      </p:sp>
      <p:sp>
        <p:nvSpPr>
          <p:cNvPr id="13"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3</a:t>
            </a:r>
          </a:p>
        </p:txBody>
      </p:sp>
      <p:sp>
        <p:nvSpPr>
          <p:cNvPr id="14"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000000"/>
                </a:solidFill>
                <a:effectLst/>
                <a:uLnTx/>
                <a:uFillTx/>
                <a:latin typeface="Liberation Sans"/>
                <a:ea typeface="+mj-ea"/>
                <a:cs typeface="+mj-cs"/>
              </a:rPr>
              <a:t>Assumptions</a:t>
            </a:r>
          </a:p>
        </p:txBody>
      </p:sp>
    </p:spTree>
  </p:cSld>
  <p:clrMapOvr>
    <a:masterClrMapping/>
  </p:clrMapOvr>
  <p:transition>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BBBAF18E-309B-4B46-8C61-1D916EFC3CF1}"/>
              </a:ext>
            </a:extLst>
          </p:cNvPr>
          <p:cNvSpPr>
            <a:spLocks noGrp="1"/>
          </p:cNvSpPr>
          <p:nvPr>
            <p:ph type="title"/>
          </p:nvPr>
        </p:nvSpPr>
        <p:spPr>
          <a:xfrm>
            <a:off x="304800" y="1523999"/>
            <a:ext cx="8543926" cy="4736961"/>
          </a:xfrm>
        </p:spPr>
        <p:txBody>
          <a:bodyPr anchor="ctr">
            <a:noAutofit/>
          </a:bodyPr>
          <a:lstStyle/>
          <a:p>
            <a:pPr algn="ctr"/>
            <a:r>
              <a:rPr lang="en-US" b="1">
                <a:solidFill>
                  <a:schemeClr val="accent1"/>
                </a:solidFill>
                <a:latin typeface="Liberation Sans" panose="020B0604020202020204"/>
                <a:cs typeface="Times New Roman" panose="02020603050405020304" pitchFamily="18" charset="0"/>
              </a:rPr>
              <a:t>Explain the application of the basic principles of accounting.</a:t>
            </a:r>
            <a:endParaRPr lang="en-CA" altLang="en-US" b="1">
              <a:latin typeface="Liberation Sans" panose="020B0604020202020204"/>
              <a:cs typeface="Times New Roman" panose="02020603050405020304" pitchFamily="18" charset="0"/>
            </a:endParaRPr>
          </a:p>
        </p:txBody>
      </p:sp>
      <p:sp>
        <p:nvSpPr>
          <p:cNvPr id="6" name="TextBox 5">
            <a:extLst>
              <a:ext uri="{FF2B5EF4-FFF2-40B4-BE49-F238E27FC236}">
                <a16:creationId xmlns:a16="http://schemas.microsoft.com/office/drawing/2014/main" id="{6916A90C-80AE-6622-5256-57D2255CD4C9}"/>
              </a:ext>
            </a:extLst>
          </p:cNvPr>
          <p:cNvSpPr txBox="1"/>
          <p:nvPr/>
        </p:nvSpPr>
        <p:spPr>
          <a:xfrm>
            <a:off x="295274" y="533400"/>
            <a:ext cx="4572000" cy="1077218"/>
          </a:xfrm>
          <a:prstGeom prst="rect">
            <a:avLst/>
          </a:prstGeom>
          <a:noFill/>
        </p:spPr>
        <p:txBody>
          <a:bodyPr wrap="square">
            <a:spAutoFit/>
          </a:bodyPr>
          <a:lstStyle/>
          <a:p>
            <a:r>
              <a:rPr lang="en-IN" sz="3200" b="1">
                <a:solidFill>
                  <a:srgbClr val="931B21"/>
                </a:solidFill>
                <a:latin typeface="Liberation Sans" panose="020B0604020202020204"/>
                <a:cs typeface="Times New Roman" panose="02020603050405020304" pitchFamily="18" charset="0"/>
              </a:rPr>
              <a:t>Learning Objective 4</a:t>
            </a:r>
            <a:br>
              <a:rPr lang="en-IN" sz="3200" b="1">
                <a:solidFill>
                  <a:srgbClr val="931B21"/>
                </a:solidFill>
                <a:latin typeface="Liberation Sans" panose="020B0604020202020204"/>
                <a:cs typeface="Times New Roman" panose="02020603050405020304" pitchFamily="18" charset="0"/>
              </a:rPr>
            </a:br>
            <a:endParaRPr lang="en-US" sz="3200"/>
          </a:p>
        </p:txBody>
      </p:sp>
    </p:spTree>
    <p:extLst>
      <p:ext uri="{BB962C8B-B14F-4D97-AF65-F5344CB8AC3E}">
        <p14:creationId xmlns:p14="http://schemas.microsoft.com/office/powerpoint/2010/main" val="27900916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457200" y="1467579"/>
            <a:ext cx="8229600" cy="5036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ts val="12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Measurement Principles</a:t>
            </a:r>
            <a:endParaRPr kumimoji="0" lang="en-US" altLang="en-US" sz="2800" b="0" i="0" u="none" strike="noStrike" kern="1200" cap="none" spc="0" normalizeH="0" baseline="0" noProof="0">
              <a:ln>
                <a:noFill/>
              </a:ln>
              <a:solidFill>
                <a:srgbClr val="000000"/>
              </a:solidFill>
              <a:effectLst/>
              <a:uLnTx/>
              <a:uFillTx/>
              <a:latin typeface="Liberation Sans"/>
              <a:ea typeface="+mn-ea"/>
              <a:cs typeface="+mn-cs"/>
            </a:endParaRPr>
          </a:p>
          <a:p>
            <a:pPr marL="685800" marR="0" lvl="1" indent="-457200" algn="l" defTabSz="914400" rtl="0" eaLnBrk="0" fontAlgn="base" latinLnBrk="0" hangingPunct="0">
              <a:lnSpc>
                <a:spcPct val="125000"/>
              </a:lnSpc>
              <a:spcBef>
                <a:spcPts val="1200"/>
              </a:spcBef>
              <a:spcAft>
                <a:spcPct val="20000"/>
              </a:spcAft>
              <a:buClr>
                <a:srgbClr val="CC0000"/>
              </a:buClr>
              <a:buSzPct val="80000"/>
              <a:buFont typeface="Wingdings" pitchFamily="2" charset="2"/>
              <a:buChar char="u"/>
              <a:tabLst/>
              <a:defRPr/>
            </a:pPr>
            <a:r>
              <a:rPr kumimoji="0" lang="en-US" altLang="en-US" sz="2100" b="1" i="0" u="none" strike="noStrike" kern="1200" cap="none" spc="0" normalizeH="0" baseline="0" noProof="0">
                <a:ln>
                  <a:noFill/>
                </a:ln>
                <a:solidFill>
                  <a:srgbClr val="0000FF">
                    <a:lumMod val="75000"/>
                  </a:srgbClr>
                </a:solidFill>
                <a:effectLst/>
                <a:uLnTx/>
                <a:uFillTx/>
                <a:latin typeface="Liberation Sans"/>
                <a:ea typeface="+mn-ea"/>
                <a:cs typeface="+mn-cs"/>
              </a:rPr>
              <a:t>Historical Cost</a:t>
            </a:r>
            <a:r>
              <a:rPr kumimoji="0" lang="en-US" altLang="en-US" sz="2100" b="0" i="0" u="none" strike="noStrike" kern="1200" cap="none" spc="0" normalizeH="0" baseline="0" noProof="0">
                <a:ln>
                  <a:noFill/>
                </a:ln>
                <a:solidFill>
                  <a:srgbClr val="0000FF">
                    <a:lumMod val="75000"/>
                  </a:srgbClr>
                </a:solidFill>
                <a:effectLst/>
                <a:uLnTx/>
                <a:uFillTx/>
                <a:latin typeface="Liberation Sans"/>
                <a:ea typeface="+mn-ea"/>
                <a:cs typeface="+mn-cs"/>
              </a:rPr>
              <a:t> </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is generally thought to be a faithful representation of the amount paid for a given item.</a:t>
            </a:r>
          </a:p>
          <a:p>
            <a:pPr lvl="1">
              <a:lnSpc>
                <a:spcPct val="125000"/>
              </a:lnSpc>
              <a:spcBef>
                <a:spcPts val="1200"/>
              </a:spcBef>
              <a:spcAft>
                <a:spcPct val="20000"/>
              </a:spcAft>
              <a:buClr>
                <a:srgbClr val="CC0000"/>
              </a:buClr>
              <a:buSzPct val="80000"/>
              <a:buFont typeface="Wingdings" pitchFamily="2" charset="2"/>
              <a:buChar char="u"/>
              <a:defRPr/>
            </a:pPr>
            <a:r>
              <a:rPr lang="en-US" altLang="en-US" sz="2100" b="1">
                <a:solidFill>
                  <a:srgbClr val="0000FF">
                    <a:lumMod val="75000"/>
                  </a:srgbClr>
                </a:solidFill>
                <a:latin typeface="Liberation Sans"/>
              </a:rPr>
              <a:t>Current Value</a:t>
            </a:r>
            <a:endParaRPr kumimoji="0" lang="en-US" altLang="en-US" sz="2100" b="1" i="0" u="none" strike="noStrike" kern="1200" cap="none" spc="0" normalizeH="0" baseline="0" noProof="0">
              <a:ln>
                <a:noFill/>
              </a:ln>
              <a:solidFill>
                <a:srgbClr val="0000FF">
                  <a:lumMod val="75000"/>
                </a:srgbClr>
              </a:solidFill>
              <a:effectLst/>
              <a:uLnTx/>
              <a:uFillTx/>
              <a:latin typeface="Liberation Sans"/>
              <a:ea typeface="+mn-ea"/>
              <a:cs typeface="+mn-cs"/>
            </a:endParaRPr>
          </a:p>
          <a:p>
            <a:pPr lvl="2" indent="-457200">
              <a:lnSpc>
                <a:spcPct val="125000"/>
              </a:lnSpc>
              <a:spcBef>
                <a:spcPts val="1200"/>
              </a:spcBef>
              <a:spcAft>
                <a:spcPct val="20000"/>
              </a:spcAft>
              <a:buClr>
                <a:srgbClr val="CC0000"/>
              </a:buClr>
              <a:buSzPct val="80000"/>
              <a:buFont typeface="Wingdings" pitchFamily="2" charset="2"/>
              <a:buChar char="u"/>
              <a:defRPr/>
            </a:pPr>
            <a:r>
              <a:rPr kumimoji="0" lang="en-US" altLang="en-US" sz="2100" b="1" i="0" u="none" strike="noStrike" kern="1200" cap="none" spc="0" normalizeH="0" baseline="0" noProof="0">
                <a:ln>
                  <a:noFill/>
                </a:ln>
                <a:solidFill>
                  <a:srgbClr val="0000FF">
                    <a:lumMod val="75000"/>
                  </a:srgbClr>
                </a:solidFill>
                <a:effectLst/>
                <a:uLnTx/>
                <a:uFillTx/>
                <a:latin typeface="Liberation Sans"/>
                <a:ea typeface="+mn-ea"/>
                <a:cs typeface="+mn-cs"/>
              </a:rPr>
              <a:t>Fair</a:t>
            </a:r>
            <a:r>
              <a:rPr kumimoji="0" lang="en-US" altLang="en-US" sz="2100" b="1" i="0" u="none" strike="noStrike" kern="1200" cap="none" spc="0" normalizeH="0" baseline="0" noProof="0">
                <a:ln>
                  <a:noFill/>
                </a:ln>
                <a:solidFill>
                  <a:srgbClr val="000000"/>
                </a:solidFill>
                <a:effectLst/>
                <a:uLnTx/>
                <a:uFillTx/>
                <a:latin typeface="Liberation Sans"/>
                <a:ea typeface="+mn-ea"/>
                <a:cs typeface="+mn-cs"/>
              </a:rPr>
              <a:t> </a:t>
            </a:r>
            <a:r>
              <a:rPr kumimoji="0" lang="en-US" altLang="en-US" sz="2100" b="1" i="0" u="none" strike="noStrike" kern="1200" cap="none" spc="0" normalizeH="0" baseline="0" noProof="0">
                <a:ln>
                  <a:noFill/>
                </a:ln>
                <a:solidFill>
                  <a:srgbClr val="0000FF">
                    <a:lumMod val="75000"/>
                  </a:srgbClr>
                </a:solidFill>
                <a:effectLst/>
                <a:uLnTx/>
                <a:uFillTx/>
                <a:latin typeface="Liberation Sans"/>
                <a:ea typeface="+mn-ea"/>
                <a:cs typeface="+mn-cs"/>
              </a:rPr>
              <a:t>value</a:t>
            </a: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 is </a:t>
            </a:r>
            <a:r>
              <a:rPr kumimoji="0" lang="en-US" sz="2100" b="0" i="0" u="none" strike="noStrike" kern="1200" cap="none" spc="0" normalizeH="0" baseline="0" noProof="0">
                <a:ln>
                  <a:noFill/>
                </a:ln>
                <a:solidFill>
                  <a:srgbClr val="000000"/>
                </a:solidFill>
                <a:effectLst/>
                <a:uLnTx/>
                <a:uFillTx/>
                <a:latin typeface="Liberation Sans"/>
                <a:ea typeface="+mn-ea"/>
                <a:cs typeface="+mn-cs"/>
              </a:rPr>
              <a:t>defined as “the price that would be received to sell an asset or paid to transfer a liability in an orderly transaction between market participants at the measurement date.”</a:t>
            </a:r>
            <a:endParaRPr lang="en-US" sz="2100">
              <a:solidFill>
                <a:srgbClr val="000000"/>
              </a:solidFill>
              <a:latin typeface="Liberation Sans"/>
            </a:endParaRPr>
          </a:p>
          <a:p>
            <a:pPr marL="228600" lvl="1" indent="0">
              <a:lnSpc>
                <a:spcPct val="125000"/>
              </a:lnSpc>
              <a:spcBef>
                <a:spcPts val="1200"/>
              </a:spcBef>
              <a:spcAft>
                <a:spcPct val="20000"/>
              </a:spcAft>
              <a:buClr>
                <a:srgbClr val="CC0000"/>
              </a:buClr>
              <a:buSzPct val="80000"/>
              <a:defRPr/>
            </a:pP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IASB has given companies the option to use fair value as the basis for measurement of financial assets and financial liabilities.</a:t>
            </a: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3" name="Rectangle 10"/>
          <p:cNvSpPr txBox="1">
            <a:spLocks noChangeArrowheads="1"/>
          </p:cNvSpPr>
          <p:nvPr/>
        </p:nvSpPr>
        <p:spPr bwMode="auto">
          <a:xfrm>
            <a:off x="533400" y="228600"/>
            <a:ext cx="4800600" cy="560387"/>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3650">
                                            <p:txEl>
                                              <p:pRg st="0" end="0"/>
                                            </p:txEl>
                                          </p:spTgt>
                                        </p:tgtEl>
                                        <p:attrNameLst>
                                          <p:attrName>style.visibility</p:attrName>
                                        </p:attrNameLst>
                                      </p:cBhvr>
                                      <p:to>
                                        <p:strVal val="visible"/>
                                      </p:to>
                                    </p:set>
                                    <p:animEffect transition="in" filter="wipe(left)">
                                      <p:cBhvr>
                                        <p:cTn id="7" dur="500"/>
                                        <p:tgtEl>
                                          <p:spTgt spid="2836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3650">
                                            <p:txEl>
                                              <p:pRg st="1" end="1"/>
                                            </p:txEl>
                                          </p:spTgt>
                                        </p:tgtEl>
                                        <p:attrNameLst>
                                          <p:attrName>style.visibility</p:attrName>
                                        </p:attrNameLst>
                                      </p:cBhvr>
                                      <p:to>
                                        <p:strVal val="visible"/>
                                      </p:to>
                                    </p:set>
                                    <p:animEffect transition="in" filter="wipe(left)">
                                      <p:cBhvr>
                                        <p:cTn id="12" dur="500"/>
                                        <p:tgtEl>
                                          <p:spTgt spid="2836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3650">
                                            <p:txEl>
                                              <p:pRg st="2" end="2"/>
                                            </p:txEl>
                                          </p:spTgt>
                                        </p:tgtEl>
                                        <p:attrNameLst>
                                          <p:attrName>style.visibility</p:attrName>
                                        </p:attrNameLst>
                                      </p:cBhvr>
                                      <p:to>
                                        <p:strVal val="visible"/>
                                      </p:to>
                                    </p:set>
                                    <p:animEffect transition="in" filter="wipe(left)">
                                      <p:cBhvr>
                                        <p:cTn id="17" dur="500"/>
                                        <p:tgtEl>
                                          <p:spTgt spid="2836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50">
                                            <p:txEl>
                                              <p:pRg st="3" end="3"/>
                                            </p:txEl>
                                          </p:spTgt>
                                        </p:tgtEl>
                                        <p:attrNameLst>
                                          <p:attrName>style.visibility</p:attrName>
                                        </p:attrNameLst>
                                      </p:cBhvr>
                                      <p:to>
                                        <p:strVal val="visible"/>
                                      </p:to>
                                    </p:set>
                                    <p:animEffect transition="in" filter="wipe(left)">
                                      <p:cBhvr>
                                        <p:cTn id="22" dur="500"/>
                                        <p:tgtEl>
                                          <p:spTgt spid="2836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3650">
                                            <p:txEl>
                                              <p:pRg st="4" end="4"/>
                                            </p:txEl>
                                          </p:spTgt>
                                        </p:tgtEl>
                                        <p:attrNameLst>
                                          <p:attrName>style.visibility</p:attrName>
                                        </p:attrNameLst>
                                      </p:cBhvr>
                                      <p:to>
                                        <p:strVal val="visible"/>
                                      </p:to>
                                    </p:set>
                                    <p:animEffect transition="in" filter="wipe(left)">
                                      <p:cBhvr>
                                        <p:cTn id="27" dur="500"/>
                                        <p:tgtEl>
                                          <p:spTgt spid="2836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build="p" bldLvl="3"/>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533400" y="1371600"/>
            <a:ext cx="8229600" cy="15927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ts val="12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Measurement Principles</a:t>
            </a:r>
            <a:endParaRPr kumimoji="0" lang="en-US" altLang="en-US" sz="2800" b="0" i="0" u="none" strike="noStrike" kern="1200" cap="none" spc="0" normalizeH="0" baseline="0" noProof="0">
              <a:ln>
                <a:noFill/>
              </a:ln>
              <a:solidFill>
                <a:srgbClr val="000000"/>
              </a:solidFill>
              <a:effectLst/>
              <a:uLnTx/>
              <a:uFillTx/>
              <a:latin typeface="Liberation Sans"/>
              <a:ea typeface="+mn-ea"/>
              <a:cs typeface="+mn-cs"/>
            </a:endParaRPr>
          </a:p>
          <a:p>
            <a:pPr marL="3175" marR="0" lvl="1" indent="0" algn="l" defTabSz="914400" rtl="0" eaLnBrk="0" fontAlgn="base" latinLnBrk="0" hangingPunct="0">
              <a:lnSpc>
                <a:spcPct val="125000"/>
              </a:lnSpc>
              <a:spcBef>
                <a:spcPts val="1200"/>
              </a:spcBef>
              <a:spcAft>
                <a:spcPct val="20000"/>
              </a:spcAft>
              <a:buClr>
                <a:srgbClr val="800000"/>
              </a:buClr>
              <a:buSzPct val="80000"/>
              <a:buFontTx/>
              <a:buNone/>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IASB established a </a:t>
            </a:r>
            <a:r>
              <a:rPr kumimoji="0" lang="en-US" sz="2100" b="1" i="0" u="none" strike="noStrike" kern="1200" cap="none" spc="0" normalizeH="0" baseline="0" noProof="0">
                <a:ln>
                  <a:noFill/>
                </a:ln>
                <a:solidFill>
                  <a:srgbClr val="000000"/>
                </a:solidFill>
                <a:effectLst/>
                <a:uLnTx/>
                <a:uFillTx/>
                <a:latin typeface="Liberation Sans"/>
                <a:ea typeface="+mn-ea"/>
                <a:cs typeface="+mn-cs"/>
              </a:rPr>
              <a:t>fair value hierarchy </a:t>
            </a:r>
            <a:r>
              <a:rPr kumimoji="0" lang="en-US" sz="2100" b="0" i="0" u="none" strike="noStrike" kern="1200" cap="none" spc="0" normalizeH="0" baseline="0" noProof="0">
                <a:ln>
                  <a:noFill/>
                </a:ln>
                <a:solidFill>
                  <a:srgbClr val="000000"/>
                </a:solidFill>
                <a:effectLst/>
                <a:uLnTx/>
                <a:uFillTx/>
                <a:latin typeface="Liberation Sans"/>
                <a:ea typeface="+mn-ea"/>
                <a:cs typeface="+mn-cs"/>
              </a:rPr>
              <a:t>that provides insight into the priority of valuation techniques to use to determine fair value.</a:t>
            </a:r>
            <a:endParaRPr kumimoji="0" lang="en-US" altLang="en-US" sz="2100" b="0" i="0" u="none" strike="noStrike" kern="1200" cap="none" spc="0" normalizeH="0" baseline="0" noProof="0">
              <a:ln>
                <a:noFill/>
              </a:ln>
              <a:solidFill>
                <a:srgbClr val="000000"/>
              </a:solidFill>
              <a:effectLst/>
              <a:uLnTx/>
              <a:uFillTx/>
              <a:latin typeface="Liberation Sans"/>
              <a:ea typeface="+mn-ea"/>
              <a:cs typeface="+mn-cs"/>
            </a:endParaRPr>
          </a:p>
        </p:txBody>
      </p:sp>
      <p:pic>
        <p:nvPicPr>
          <p:cNvPr id="332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124200"/>
            <a:ext cx="8382000" cy="273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2" name="Rectangle 1"/>
          <p:cNvSpPr/>
          <p:nvPr/>
        </p:nvSpPr>
        <p:spPr>
          <a:xfrm>
            <a:off x="304800" y="5872537"/>
            <a:ext cx="1567865" cy="276999"/>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6666"/>
                </a:solidFill>
                <a:effectLst/>
                <a:uLnTx/>
                <a:uFillTx/>
                <a:latin typeface="Liberation Sans"/>
                <a:ea typeface="+mn-ea"/>
                <a:cs typeface="+mn-cs"/>
              </a:rPr>
              <a:t>ILLUSTRATION 2.4</a:t>
            </a:r>
            <a:endParaRPr kumimoji="0" lang="en-US" sz="1200" b="0" i="0" u="none" strike="noStrike" kern="1200" cap="none" spc="0" normalizeH="0" baseline="0" noProof="0">
              <a:ln>
                <a:noFill/>
              </a:ln>
              <a:solidFill>
                <a:srgbClr val="006666"/>
              </a:solidFill>
              <a:effectLst/>
              <a:uLnTx/>
              <a:uFillTx/>
              <a:latin typeface="Liberation Sans"/>
              <a:ea typeface="+mn-ea"/>
              <a:cs typeface="+mn-cs"/>
            </a:endParaRP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0"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extLst>
      <p:ext uri="{BB962C8B-B14F-4D97-AF65-F5344CB8AC3E}">
        <p14:creationId xmlns:p14="http://schemas.microsoft.com/office/powerpoint/2010/main" val="2276389616"/>
      </p:ext>
    </p:extLst>
  </p:cSld>
  <p:clrMapOvr>
    <a:masterClrMapping/>
  </p:clrMapOvr>
  <p:transition>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528430" y="1479475"/>
            <a:ext cx="8229600" cy="5036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ts val="120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Liberation Sans"/>
                <a:ea typeface="+mn-ea"/>
                <a:cs typeface="+mn-cs"/>
              </a:rPr>
              <a:t>Measurement Principles</a:t>
            </a:r>
            <a:endParaRPr kumimoji="0" lang="en-US" altLang="en-US" sz="2800" b="0" i="0" u="none" strike="noStrike" kern="1200" cap="none" spc="0" normalizeH="0" baseline="0" noProof="0" dirty="0">
              <a:ln>
                <a:noFill/>
              </a:ln>
              <a:solidFill>
                <a:srgbClr val="000000"/>
              </a:solidFill>
              <a:effectLst/>
              <a:uLnTx/>
              <a:uFillTx/>
              <a:latin typeface="Liberation Sans"/>
              <a:ea typeface="+mn-ea"/>
              <a:cs typeface="+mn-cs"/>
            </a:endParaRPr>
          </a:p>
          <a:p>
            <a:pPr lvl="1">
              <a:lnSpc>
                <a:spcPct val="125000"/>
              </a:lnSpc>
              <a:spcBef>
                <a:spcPts val="1200"/>
              </a:spcBef>
              <a:spcAft>
                <a:spcPct val="20000"/>
              </a:spcAft>
              <a:buClr>
                <a:srgbClr val="CC0000"/>
              </a:buClr>
              <a:buSzPct val="80000"/>
              <a:buFont typeface="Wingdings" pitchFamily="2" charset="2"/>
              <a:buChar char="u"/>
              <a:defRPr/>
            </a:pPr>
            <a:r>
              <a:rPr lang="en-US" altLang="en-US" sz="2100" b="1" dirty="0">
                <a:solidFill>
                  <a:srgbClr val="0000FF">
                    <a:lumMod val="75000"/>
                  </a:srgbClr>
                </a:solidFill>
                <a:latin typeface="Liberation Sans"/>
              </a:rPr>
              <a:t>Current Value</a:t>
            </a:r>
          </a:p>
          <a:p>
            <a:pPr marL="831650" lvl="2">
              <a:lnSpc>
                <a:spcPct val="125000"/>
              </a:lnSpc>
              <a:spcBef>
                <a:spcPts val="1200"/>
              </a:spcBef>
              <a:spcAft>
                <a:spcPct val="20000"/>
              </a:spcAft>
              <a:buClr>
                <a:srgbClr val="CC0000"/>
              </a:buClr>
              <a:buSzPct val="80000"/>
              <a:buFont typeface="Wingdings" pitchFamily="2" charset="2"/>
              <a:buChar char="u"/>
              <a:defRPr/>
            </a:pPr>
            <a:r>
              <a:rPr lang="en-US" altLang="en-US" sz="2100" b="1" dirty="0">
                <a:solidFill>
                  <a:srgbClr val="0000FF">
                    <a:lumMod val="75000"/>
                  </a:srgbClr>
                </a:solidFill>
                <a:latin typeface="Liberation Sans"/>
              </a:rPr>
              <a:t>Value in use for assets and fulfillment value for liabilities.</a:t>
            </a:r>
          </a:p>
          <a:p>
            <a:pPr marL="831650" lvl="2">
              <a:lnSpc>
                <a:spcPct val="125000"/>
              </a:lnSpc>
              <a:spcBef>
                <a:spcPts val="1200"/>
              </a:spcBef>
              <a:spcAft>
                <a:spcPct val="20000"/>
              </a:spcAft>
              <a:buClr>
                <a:srgbClr val="CC0000"/>
              </a:buClr>
              <a:buSzPct val="80000"/>
              <a:defRPr/>
            </a:pPr>
            <a:r>
              <a:rPr lang="en-US" altLang="en-US" sz="2100" b="1" dirty="0">
                <a:solidFill>
                  <a:srgbClr val="0000FF">
                    <a:lumMod val="75000"/>
                  </a:srgbClr>
                </a:solidFill>
                <a:latin typeface="Liberation Sans"/>
              </a:rPr>
              <a:t>Value in use </a:t>
            </a:r>
            <a:r>
              <a:rPr lang="en-US" altLang="en-US" sz="2100" dirty="0">
                <a:latin typeface="Liberation Sans"/>
              </a:rPr>
              <a:t>is the present value of the cash flows, or other economic benefits that a company expects to derive from the use of an asset and from its ultimate disposal.</a:t>
            </a:r>
          </a:p>
          <a:p>
            <a:pPr marL="831650" lvl="2">
              <a:lnSpc>
                <a:spcPct val="125000"/>
              </a:lnSpc>
              <a:spcBef>
                <a:spcPts val="1200"/>
              </a:spcBef>
              <a:spcAft>
                <a:spcPct val="20000"/>
              </a:spcAft>
              <a:buClr>
                <a:srgbClr val="CC0000"/>
              </a:buClr>
              <a:buSzPct val="80000"/>
              <a:defRPr/>
            </a:pPr>
            <a:r>
              <a:rPr lang="en-US" altLang="en-US" sz="2100" b="1" dirty="0">
                <a:solidFill>
                  <a:srgbClr val="0000FF">
                    <a:lumMod val="75000"/>
                  </a:srgbClr>
                </a:solidFill>
                <a:latin typeface="Liberation Sans"/>
              </a:rPr>
              <a:t>Fulfillment value </a:t>
            </a:r>
            <a:r>
              <a:rPr lang="en-US" altLang="en-US" sz="2100" dirty="0">
                <a:latin typeface="Liberation Sans"/>
              </a:rPr>
              <a:t>is the present value of the cash, or other economic resources that a company expects to be obliged to transfer as it fulfills a liability.</a:t>
            </a:r>
            <a:endParaRPr kumimoji="0" lang="en-US" altLang="en-US" sz="2100" i="0" u="none" strike="noStrike" kern="1200" cap="none" spc="0" normalizeH="0" baseline="0" noProof="0" dirty="0">
              <a:ln>
                <a:noFill/>
              </a:ln>
              <a:effectLst/>
              <a:uLnTx/>
              <a:uFillTx/>
              <a:latin typeface="Liberation Sans"/>
            </a:endParaRP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3" name="Rectangle 10"/>
          <p:cNvSpPr txBox="1">
            <a:spLocks noChangeArrowheads="1"/>
          </p:cNvSpPr>
          <p:nvPr/>
        </p:nvSpPr>
        <p:spPr bwMode="auto">
          <a:xfrm>
            <a:off x="538369" y="228600"/>
            <a:ext cx="4800600" cy="560387"/>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extLst>
      <p:ext uri="{BB962C8B-B14F-4D97-AF65-F5344CB8AC3E}">
        <p14:creationId xmlns:p14="http://schemas.microsoft.com/office/powerpoint/2010/main" val="328120277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3650">
                                            <p:txEl>
                                              <p:pRg st="0" end="0"/>
                                            </p:txEl>
                                          </p:spTgt>
                                        </p:tgtEl>
                                        <p:attrNameLst>
                                          <p:attrName>style.visibility</p:attrName>
                                        </p:attrNameLst>
                                      </p:cBhvr>
                                      <p:to>
                                        <p:strVal val="visible"/>
                                      </p:to>
                                    </p:set>
                                    <p:animEffect transition="in" filter="wipe(left)">
                                      <p:cBhvr>
                                        <p:cTn id="7" dur="500"/>
                                        <p:tgtEl>
                                          <p:spTgt spid="2836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3650">
                                            <p:txEl>
                                              <p:pRg st="1" end="1"/>
                                            </p:txEl>
                                          </p:spTgt>
                                        </p:tgtEl>
                                        <p:attrNameLst>
                                          <p:attrName>style.visibility</p:attrName>
                                        </p:attrNameLst>
                                      </p:cBhvr>
                                      <p:to>
                                        <p:strVal val="visible"/>
                                      </p:to>
                                    </p:set>
                                    <p:animEffect transition="in" filter="wipe(left)">
                                      <p:cBhvr>
                                        <p:cTn id="12" dur="500"/>
                                        <p:tgtEl>
                                          <p:spTgt spid="2836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3650">
                                            <p:txEl>
                                              <p:pRg st="2" end="2"/>
                                            </p:txEl>
                                          </p:spTgt>
                                        </p:tgtEl>
                                        <p:attrNameLst>
                                          <p:attrName>style.visibility</p:attrName>
                                        </p:attrNameLst>
                                      </p:cBhvr>
                                      <p:to>
                                        <p:strVal val="visible"/>
                                      </p:to>
                                    </p:set>
                                    <p:animEffect transition="in" filter="wipe(left)">
                                      <p:cBhvr>
                                        <p:cTn id="17" dur="500"/>
                                        <p:tgtEl>
                                          <p:spTgt spid="2836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50">
                                            <p:txEl>
                                              <p:pRg st="3" end="3"/>
                                            </p:txEl>
                                          </p:spTgt>
                                        </p:tgtEl>
                                        <p:attrNameLst>
                                          <p:attrName>style.visibility</p:attrName>
                                        </p:attrNameLst>
                                      </p:cBhvr>
                                      <p:to>
                                        <p:strVal val="visible"/>
                                      </p:to>
                                    </p:set>
                                    <p:animEffect transition="in" filter="wipe(left)">
                                      <p:cBhvr>
                                        <p:cTn id="22" dur="500"/>
                                        <p:tgtEl>
                                          <p:spTgt spid="2836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3650">
                                            <p:txEl>
                                              <p:pRg st="4" end="4"/>
                                            </p:txEl>
                                          </p:spTgt>
                                        </p:tgtEl>
                                        <p:attrNameLst>
                                          <p:attrName>style.visibility</p:attrName>
                                        </p:attrNameLst>
                                      </p:cBhvr>
                                      <p:to>
                                        <p:strVal val="visible"/>
                                      </p:to>
                                    </p:set>
                                    <p:animEffect transition="in" filter="wipe(left)">
                                      <p:cBhvr>
                                        <p:cTn id="27" dur="500"/>
                                        <p:tgtEl>
                                          <p:spTgt spid="2836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build="p" bldLvl="3"/>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Text Box 2"/>
          <p:cNvSpPr txBox="1">
            <a:spLocks noChangeArrowheads="1"/>
          </p:cNvSpPr>
          <p:nvPr/>
        </p:nvSpPr>
        <p:spPr bwMode="auto">
          <a:xfrm>
            <a:off x="533400" y="1546576"/>
            <a:ext cx="8229600" cy="5658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6858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0" fontAlgn="base" latinLnBrk="0" hangingPunct="0">
              <a:lnSpc>
                <a:spcPct val="125000"/>
              </a:lnSpc>
              <a:spcBef>
                <a:spcPts val="120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Liberation Sans"/>
                <a:ea typeface="+mn-ea"/>
                <a:cs typeface="+mn-cs"/>
              </a:rPr>
              <a:t>Measurement Principles</a:t>
            </a:r>
            <a:endParaRPr kumimoji="0" lang="en-US" altLang="en-US" sz="2800" b="0" i="0" u="none" strike="noStrike" kern="1200" cap="none" spc="0" normalizeH="0" baseline="0" noProof="0" dirty="0">
              <a:ln>
                <a:noFill/>
              </a:ln>
              <a:solidFill>
                <a:srgbClr val="000000"/>
              </a:solidFill>
              <a:effectLst/>
              <a:uLnTx/>
              <a:uFillTx/>
              <a:latin typeface="Liberation Sans"/>
              <a:ea typeface="+mn-ea"/>
              <a:cs typeface="+mn-cs"/>
            </a:endParaRPr>
          </a:p>
          <a:p>
            <a:pPr lvl="1">
              <a:spcBef>
                <a:spcPts val="1200"/>
              </a:spcBef>
              <a:spcAft>
                <a:spcPct val="20000"/>
              </a:spcAft>
              <a:buClr>
                <a:srgbClr val="CC0000"/>
              </a:buClr>
              <a:buSzPct val="80000"/>
              <a:buFont typeface="Wingdings" pitchFamily="2" charset="2"/>
              <a:buChar char="u"/>
              <a:defRPr/>
            </a:pPr>
            <a:r>
              <a:rPr lang="en-US" altLang="en-US" sz="2100" b="1" dirty="0">
                <a:solidFill>
                  <a:srgbClr val="0000FF">
                    <a:lumMod val="75000"/>
                  </a:srgbClr>
                </a:solidFill>
                <a:latin typeface="Liberation Sans"/>
              </a:rPr>
              <a:t>Current Value</a:t>
            </a:r>
          </a:p>
          <a:p>
            <a:pPr marL="548640" lvl="2">
              <a:spcBef>
                <a:spcPts val="1200"/>
              </a:spcBef>
              <a:spcAft>
                <a:spcPct val="20000"/>
              </a:spcAft>
              <a:buClr>
                <a:srgbClr val="CC0000"/>
              </a:buClr>
              <a:buSzPct val="80000"/>
              <a:buFont typeface="Wingdings" pitchFamily="2" charset="2"/>
              <a:buChar char="u"/>
              <a:defRPr/>
            </a:pPr>
            <a:r>
              <a:rPr lang="en-US" altLang="en-US" sz="2100" b="1" dirty="0">
                <a:solidFill>
                  <a:srgbClr val="0000FF">
                    <a:lumMod val="75000"/>
                  </a:srgbClr>
                </a:solidFill>
                <a:latin typeface="Liberation Sans"/>
              </a:rPr>
              <a:t>Current Cost</a:t>
            </a:r>
          </a:p>
          <a:p>
            <a:pPr marL="548640" lvl="2">
              <a:lnSpc>
                <a:spcPct val="125000"/>
              </a:lnSpc>
              <a:spcBef>
                <a:spcPts val="1200"/>
              </a:spcBef>
              <a:spcAft>
                <a:spcPct val="20000"/>
              </a:spcAft>
              <a:buClr>
                <a:srgbClr val="CC0000"/>
              </a:buClr>
              <a:buSzPct val="80000"/>
              <a:defRPr/>
            </a:pPr>
            <a:r>
              <a:rPr lang="en-US" altLang="en-US" sz="2100" b="1" dirty="0">
                <a:solidFill>
                  <a:srgbClr val="0000FF">
                    <a:lumMod val="75000"/>
                  </a:srgbClr>
                </a:solidFill>
                <a:latin typeface="Liberation Sans"/>
              </a:rPr>
              <a:t>The current cost of an asset </a:t>
            </a:r>
            <a:r>
              <a:rPr lang="en-US" altLang="en-US" sz="2100" dirty="0">
                <a:latin typeface="Liberation Sans"/>
              </a:rPr>
              <a:t>is the cost of an equivalent asset </a:t>
            </a:r>
            <a:r>
              <a:rPr lang="en-US" altLang="en-US" sz="2100" i="1" u="sng" dirty="0">
                <a:latin typeface="Liberation Sans"/>
              </a:rPr>
              <a:t>at the measurement date</a:t>
            </a:r>
            <a:r>
              <a:rPr lang="en-US" altLang="en-US" sz="2100" dirty="0">
                <a:latin typeface="Liberation Sans"/>
              </a:rPr>
              <a:t>, comprising the consideration that would be paid at the measurement date plus the transaction costs that would be incurred at that date. </a:t>
            </a:r>
          </a:p>
          <a:p>
            <a:pPr marL="548640" lvl="2">
              <a:lnSpc>
                <a:spcPct val="125000"/>
              </a:lnSpc>
              <a:spcBef>
                <a:spcPts val="1200"/>
              </a:spcBef>
              <a:spcAft>
                <a:spcPct val="20000"/>
              </a:spcAft>
              <a:buClr>
                <a:srgbClr val="CC0000"/>
              </a:buClr>
              <a:buSzPct val="80000"/>
              <a:defRPr/>
            </a:pPr>
            <a:r>
              <a:rPr lang="en-US" altLang="en-US" sz="2100" b="1" dirty="0">
                <a:solidFill>
                  <a:srgbClr val="0000FF">
                    <a:lumMod val="75000"/>
                  </a:srgbClr>
                </a:solidFill>
                <a:latin typeface="Liberation Sans"/>
              </a:rPr>
              <a:t>The current cost of a liability </a:t>
            </a:r>
            <a:r>
              <a:rPr lang="en-US" altLang="en-US" sz="2100" dirty="0">
                <a:latin typeface="Liberation Sans"/>
              </a:rPr>
              <a:t>is the consideration that would be received for an equivalent liability </a:t>
            </a:r>
            <a:r>
              <a:rPr lang="en-US" altLang="en-US" sz="2100" i="1" u="sng" dirty="0">
                <a:latin typeface="Liberation Sans"/>
              </a:rPr>
              <a:t>at the measurement date </a:t>
            </a:r>
            <a:r>
              <a:rPr lang="en-US" altLang="en-US" sz="2100" dirty="0">
                <a:latin typeface="Liberation Sans"/>
              </a:rPr>
              <a:t>minus the transaction costs that would be incurred at that date.</a:t>
            </a:r>
          </a:p>
          <a:p>
            <a:pPr marL="548640" lvl="2">
              <a:lnSpc>
                <a:spcPct val="125000"/>
              </a:lnSpc>
              <a:spcBef>
                <a:spcPts val="1200"/>
              </a:spcBef>
              <a:spcAft>
                <a:spcPct val="20000"/>
              </a:spcAft>
              <a:buClr>
                <a:srgbClr val="CC0000"/>
              </a:buClr>
              <a:buSzPct val="80000"/>
              <a:defRPr/>
            </a:pPr>
            <a:endParaRPr lang="en-US" altLang="en-US" sz="2100" dirty="0">
              <a:solidFill>
                <a:schemeClr val="bg2"/>
              </a:solidFill>
              <a:latin typeface="Liberation Sans"/>
            </a:endParaRP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1" name="Line 16"/>
          <p:cNvSpPr>
            <a:spLocks noChangeShapeType="1"/>
          </p:cNvSpPr>
          <p:nvPr/>
        </p:nvSpPr>
        <p:spPr bwMode="auto">
          <a:xfrm>
            <a:off x="381000" y="1546576"/>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Liberation Sans" panose="020B0604020202020204" pitchFamily="34" charset="0"/>
              <a:ea typeface="+mn-ea"/>
              <a:cs typeface="+mn-cs"/>
            </a:endParaRPr>
          </a:p>
        </p:txBody>
      </p:sp>
      <p:sp>
        <p:nvSpPr>
          <p:cNvPr id="13" name="Rectangle 10"/>
          <p:cNvSpPr txBox="1">
            <a:spLocks noChangeArrowheads="1"/>
          </p:cNvSpPr>
          <p:nvPr/>
        </p:nvSpPr>
        <p:spPr bwMode="auto">
          <a:xfrm>
            <a:off x="533400" y="381000"/>
            <a:ext cx="4800600" cy="560387"/>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extLst>
      <p:ext uri="{BB962C8B-B14F-4D97-AF65-F5344CB8AC3E}">
        <p14:creationId xmlns:p14="http://schemas.microsoft.com/office/powerpoint/2010/main" val="301375479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3650">
                                            <p:txEl>
                                              <p:pRg st="0" end="0"/>
                                            </p:txEl>
                                          </p:spTgt>
                                        </p:tgtEl>
                                        <p:attrNameLst>
                                          <p:attrName>style.visibility</p:attrName>
                                        </p:attrNameLst>
                                      </p:cBhvr>
                                      <p:to>
                                        <p:strVal val="visible"/>
                                      </p:to>
                                    </p:set>
                                    <p:animEffect transition="in" filter="wipe(left)">
                                      <p:cBhvr>
                                        <p:cTn id="7" dur="500"/>
                                        <p:tgtEl>
                                          <p:spTgt spid="2836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3650">
                                            <p:txEl>
                                              <p:pRg st="1" end="1"/>
                                            </p:txEl>
                                          </p:spTgt>
                                        </p:tgtEl>
                                        <p:attrNameLst>
                                          <p:attrName>style.visibility</p:attrName>
                                        </p:attrNameLst>
                                      </p:cBhvr>
                                      <p:to>
                                        <p:strVal val="visible"/>
                                      </p:to>
                                    </p:set>
                                    <p:animEffect transition="in" filter="wipe(left)">
                                      <p:cBhvr>
                                        <p:cTn id="12" dur="500"/>
                                        <p:tgtEl>
                                          <p:spTgt spid="2836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3650">
                                            <p:txEl>
                                              <p:pRg st="2" end="2"/>
                                            </p:txEl>
                                          </p:spTgt>
                                        </p:tgtEl>
                                        <p:attrNameLst>
                                          <p:attrName>style.visibility</p:attrName>
                                        </p:attrNameLst>
                                      </p:cBhvr>
                                      <p:to>
                                        <p:strVal val="visible"/>
                                      </p:to>
                                    </p:set>
                                    <p:animEffect transition="in" filter="wipe(left)">
                                      <p:cBhvr>
                                        <p:cTn id="17" dur="500"/>
                                        <p:tgtEl>
                                          <p:spTgt spid="2836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3650">
                                            <p:txEl>
                                              <p:pRg st="3" end="3"/>
                                            </p:txEl>
                                          </p:spTgt>
                                        </p:tgtEl>
                                        <p:attrNameLst>
                                          <p:attrName>style.visibility</p:attrName>
                                        </p:attrNameLst>
                                      </p:cBhvr>
                                      <p:to>
                                        <p:strVal val="visible"/>
                                      </p:to>
                                    </p:set>
                                    <p:animEffect transition="in" filter="wipe(left)">
                                      <p:cBhvr>
                                        <p:cTn id="22" dur="500"/>
                                        <p:tgtEl>
                                          <p:spTgt spid="2836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3650">
                                            <p:txEl>
                                              <p:pRg st="4" end="4"/>
                                            </p:txEl>
                                          </p:spTgt>
                                        </p:tgtEl>
                                        <p:attrNameLst>
                                          <p:attrName>style.visibility</p:attrName>
                                        </p:attrNameLst>
                                      </p:cBhvr>
                                      <p:to>
                                        <p:strVal val="visible"/>
                                      </p:to>
                                    </p:set>
                                    <p:animEffect transition="in" filter="wipe(left)">
                                      <p:cBhvr>
                                        <p:cTn id="27" dur="500"/>
                                        <p:tgtEl>
                                          <p:spTgt spid="2836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0" grpId="0" build="p" bldLvl="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Text Box 2"/>
          <p:cNvSpPr txBox="1">
            <a:spLocks noChangeArrowheads="1"/>
          </p:cNvSpPr>
          <p:nvPr/>
        </p:nvSpPr>
        <p:spPr bwMode="auto">
          <a:xfrm>
            <a:off x="457200" y="1371600"/>
            <a:ext cx="845820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11125"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111125" marR="0" lvl="0" indent="0" algn="l" defTabSz="914400" rtl="0" eaLnBrk="0" fontAlgn="base" latinLnBrk="0" hangingPunct="0">
              <a:lnSpc>
                <a:spcPct val="125000"/>
              </a:lnSpc>
              <a:spcBef>
                <a:spcPts val="1200"/>
              </a:spcBef>
              <a:spcAft>
                <a:spcPts val="0"/>
              </a:spcAft>
              <a:buClrTx/>
              <a:buSzPct val="80000"/>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Revenue Recognition Principle</a:t>
            </a:r>
          </a:p>
          <a:p>
            <a:pPr marL="111125" marR="0" lvl="0" indent="0" algn="l" defTabSz="914400" rtl="0" eaLnBrk="0" fontAlgn="base" latinLnBrk="0" hangingPunct="0">
              <a:lnSpc>
                <a:spcPct val="125000"/>
              </a:lnSpc>
              <a:spcBef>
                <a:spcPts val="120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Liberation Sans"/>
                <a:ea typeface="+mn-ea"/>
                <a:cs typeface="+mn-cs"/>
              </a:rPr>
              <a:t>When a company agrees to perform a service or sell a product to a customer, it has a </a:t>
            </a:r>
            <a:r>
              <a:rPr kumimoji="0" lang="en-US" sz="2200" b="1" i="0" u="none" strike="noStrike" kern="1200" cap="none" spc="0" normalizeH="0" baseline="0" noProof="0">
                <a:ln>
                  <a:noFill/>
                </a:ln>
                <a:solidFill>
                  <a:srgbClr val="000000"/>
                </a:solidFill>
                <a:effectLst/>
                <a:uLnTx/>
                <a:uFillTx/>
                <a:latin typeface="Liberation Sans"/>
                <a:ea typeface="+mn-ea"/>
                <a:cs typeface="+mn-cs"/>
              </a:rPr>
              <a:t>performance obligation</a:t>
            </a:r>
            <a:r>
              <a:rPr kumimoji="0" lang="en-US" sz="2200" b="0" i="0" u="none" strike="noStrike" kern="1200" cap="none" spc="0" normalizeH="0" baseline="0" noProof="0">
                <a:ln>
                  <a:noFill/>
                </a:ln>
                <a:solidFill>
                  <a:srgbClr val="000000"/>
                </a:solidFill>
                <a:effectLst/>
                <a:uLnTx/>
                <a:uFillTx/>
                <a:latin typeface="Liberation Sans"/>
                <a:ea typeface="+mn-ea"/>
                <a:cs typeface="+mn-cs"/>
              </a:rPr>
              <a:t>.</a:t>
            </a:r>
          </a:p>
          <a:p>
            <a:pPr marL="111125" marR="0" lvl="0" indent="0" algn="l" defTabSz="914400" rtl="0" eaLnBrk="0" fontAlgn="base" latinLnBrk="0" hangingPunct="0">
              <a:lnSpc>
                <a:spcPct val="125000"/>
              </a:lnSpc>
              <a:spcBef>
                <a:spcPts val="120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Liberation Sans"/>
                <a:ea typeface="+mn-ea"/>
                <a:cs typeface="+mn-cs"/>
              </a:rPr>
              <a:t>Requires that companies recognize revenue in the accounting period in which the performance obligation is satisfied.</a:t>
            </a:r>
            <a:endParaRPr kumimoji="0" lang="en-US" altLang="en-US" sz="22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10"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6"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cSld>
  <p:clrMapOvr>
    <a:masterClrMapping/>
  </p:clrMapOvr>
  <p:transition>
    <p:wipe dir="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6"/>
          <p:cNvSpPr txBox="1">
            <a:spLocks noChangeArrowheads="1"/>
          </p:cNvSpPr>
          <p:nvPr/>
        </p:nvSpPr>
        <p:spPr bwMode="auto">
          <a:xfrm>
            <a:off x="1371600" y="6096000"/>
            <a:ext cx="1676400" cy="646331"/>
          </a:xfrm>
          <a:prstGeom prst="rect">
            <a:avLst/>
          </a:prstGeom>
          <a:solidFill>
            <a:schemeClr val="bg1"/>
          </a:solidFill>
          <a:ln>
            <a:noFill/>
          </a:ln>
          <a:effectLst/>
          <a:extLs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a:ea typeface="+mn-ea"/>
                <a:cs typeface="+mn-cs"/>
              </a:rPr>
              <a:t>ILLUSTRATION 2.5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Liberation Sans"/>
                <a:ea typeface="+mn-ea"/>
                <a:cs typeface="+mn-cs"/>
              </a:rPr>
              <a:t>The Five Steps of Revenue Recognition</a:t>
            </a:r>
            <a:r>
              <a:rPr kumimoji="0" lang="en-US" altLang="en-US" sz="1200" b="1" i="0" u="none" strike="noStrike" kern="1200" cap="none" spc="0" normalizeH="0" baseline="0" noProof="0">
                <a:ln>
                  <a:noFill/>
                </a:ln>
                <a:solidFill>
                  <a:srgbClr val="05444B"/>
                </a:solidFill>
                <a:effectLst/>
                <a:uLnTx/>
                <a:uFillTx/>
                <a:latin typeface="Liberation Sans"/>
                <a:ea typeface="+mn-ea"/>
                <a:cs typeface="+mn-cs"/>
              </a:rPr>
              <a:t>         </a:t>
            </a:r>
          </a:p>
        </p:txBody>
      </p:sp>
      <p:sp>
        <p:nvSpPr>
          <p:cNvPr id="8" name="Rectangle 4"/>
          <p:cNvSpPr txBox="1">
            <a:spLocks noChangeArrowheads="1"/>
          </p:cNvSpPr>
          <p:nvPr/>
        </p:nvSpPr>
        <p:spPr bwMode="auto">
          <a:xfrm>
            <a:off x="304800" y="304800"/>
            <a:ext cx="28194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lvl1pPr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rgbClr val="FFFF00"/>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Arial"/>
                <a:ea typeface="+mj-ea"/>
                <a:cs typeface="+mj-cs"/>
              </a:rPr>
              <a:t>Basic Principles of Accounting</a:t>
            </a:r>
          </a:p>
        </p:txBody>
      </p:sp>
      <p:pic>
        <p:nvPicPr>
          <p:cNvPr id="491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4038600"/>
            <a:ext cx="5410200" cy="269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50" y="381000"/>
            <a:ext cx="541655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6"/>
          <p:cNvSpPr txBox="1">
            <a:spLocks noChangeArrowheads="1"/>
          </p:cNvSpPr>
          <p:nvPr/>
        </p:nvSpPr>
        <p:spPr bwMode="auto">
          <a:xfrm>
            <a:off x="304800" y="2133600"/>
            <a:ext cx="2667000" cy="3416320"/>
          </a:xfrm>
          <a:prstGeom prst="rect">
            <a:avLst/>
          </a:prstGeom>
          <a:solidFill>
            <a:schemeClr val="bg1"/>
          </a:solidFill>
          <a:ln>
            <a:noFill/>
          </a:ln>
          <a:effectLst/>
          <a:extLs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CC0000"/>
                </a:solidFill>
                <a:effectLst/>
                <a:uLnTx/>
                <a:uFillTx/>
                <a:latin typeface="Liberation Sans"/>
                <a:ea typeface="+mn-ea"/>
                <a:cs typeface="+mn-cs"/>
              </a:rPr>
              <a:t>Illustration:</a:t>
            </a:r>
            <a:r>
              <a:rPr kumimoji="0" lang="en-US" sz="1800" b="0" i="0" u="none" strike="noStrike" kern="1200" cap="none" spc="0" normalizeH="0" baseline="0" noProof="0">
                <a:ln>
                  <a:noFill/>
                </a:ln>
                <a:solidFill>
                  <a:srgbClr val="CC0000"/>
                </a:solidFill>
                <a:effectLst/>
                <a:uLnTx/>
                <a:uFillTx/>
                <a:latin typeface="Liberation Sans"/>
                <a:ea typeface="+mn-ea"/>
                <a:cs typeface="+mn-cs"/>
              </a:rPr>
              <a:t>  </a:t>
            </a:r>
            <a:r>
              <a:rPr kumimoji="0" lang="en-US" sz="1800" b="0" i="0" u="none" strike="noStrike" kern="1200" cap="none" spc="0" normalizeH="0" baseline="0" noProof="0">
                <a:ln>
                  <a:noFill/>
                </a:ln>
                <a:solidFill>
                  <a:srgbClr val="000000"/>
                </a:solidFill>
                <a:effectLst/>
                <a:uLnTx/>
                <a:uFillTx/>
                <a:latin typeface="Liberation Sans"/>
                <a:ea typeface="+mn-ea"/>
                <a:cs typeface="+mn-cs"/>
              </a:rPr>
              <a:t>Assume the </a:t>
            </a:r>
            <a:r>
              <a:rPr kumimoji="0" lang="en-US" sz="1800" b="1" i="0" u="none" strike="noStrike" kern="1200" cap="none" spc="0" normalizeH="0" baseline="0" noProof="0">
                <a:ln>
                  <a:noFill/>
                </a:ln>
                <a:solidFill>
                  <a:srgbClr val="CC0000"/>
                </a:solidFill>
                <a:effectLst/>
                <a:uLnTx/>
                <a:uFillTx/>
                <a:latin typeface="Liberation Sans"/>
                <a:ea typeface="+mn-ea"/>
                <a:cs typeface="+mn-cs"/>
              </a:rPr>
              <a:t>Airbus</a:t>
            </a:r>
            <a:r>
              <a:rPr kumimoji="0" lang="en-US" sz="1800" b="0" i="0" u="none" strike="noStrike" kern="1200" cap="none" spc="0" normalizeH="0" baseline="0" noProof="0">
                <a:ln>
                  <a:noFill/>
                </a:ln>
                <a:solidFill>
                  <a:srgbClr val="000000"/>
                </a:solidFill>
                <a:effectLst/>
                <a:uLnTx/>
                <a:uFillTx/>
                <a:latin typeface="Liberation Sans"/>
                <a:ea typeface="+mn-ea"/>
                <a:cs typeface="+mn-cs"/>
              </a:rPr>
              <a:t> (DEU)</a:t>
            </a:r>
            <a:r>
              <a:rPr kumimoji="0" lang="en-US" sz="1800" b="1" i="0" u="none" strike="noStrike" kern="1200" cap="none" spc="0" normalizeH="0" baseline="0" noProof="0">
                <a:ln>
                  <a:noFill/>
                </a:ln>
                <a:solidFill>
                  <a:srgbClr val="000000"/>
                </a:solidFill>
                <a:effectLst/>
                <a:uLnTx/>
                <a:uFillTx/>
                <a:latin typeface="Liberation Sans"/>
                <a:ea typeface="+mn-ea"/>
                <a:cs typeface="+mn-cs"/>
              </a:rPr>
              <a:t> </a:t>
            </a:r>
            <a:r>
              <a:rPr kumimoji="0" lang="en-US" sz="1800" b="0" i="0" u="none" strike="noStrike" kern="1200" cap="none" spc="0" normalizeH="0" baseline="0" noProof="0">
                <a:ln>
                  <a:noFill/>
                </a:ln>
                <a:solidFill>
                  <a:srgbClr val="000000"/>
                </a:solidFill>
                <a:effectLst/>
                <a:uLnTx/>
                <a:uFillTx/>
                <a:latin typeface="Liberation Sans"/>
                <a:ea typeface="+mn-ea"/>
                <a:cs typeface="+mn-cs"/>
              </a:rPr>
              <a:t>signs a contract to sell airplanes to </a:t>
            </a:r>
            <a:r>
              <a:rPr kumimoji="0" lang="en-US" sz="1800" b="1" i="0" u="none" strike="noStrike" kern="1200" cap="none" spc="0" normalizeH="0" baseline="0" noProof="0">
                <a:ln>
                  <a:noFill/>
                </a:ln>
                <a:solidFill>
                  <a:srgbClr val="CC0000"/>
                </a:solidFill>
                <a:effectLst/>
                <a:uLnTx/>
                <a:uFillTx/>
                <a:latin typeface="Liberation Sans"/>
                <a:ea typeface="+mn-ea"/>
                <a:cs typeface="+mn-cs"/>
              </a:rPr>
              <a:t>British Airways</a:t>
            </a:r>
            <a:r>
              <a:rPr kumimoji="0" lang="en-US" sz="1800" b="0" i="0" u="none" strike="noStrike" kern="1200" cap="none" spc="0" normalizeH="0" baseline="0" noProof="0">
                <a:ln>
                  <a:noFill/>
                </a:ln>
                <a:solidFill>
                  <a:srgbClr val="CC0000"/>
                </a:solidFill>
                <a:effectLst/>
                <a:uLnTx/>
                <a:uFillTx/>
                <a:latin typeface="Liberation Sans"/>
                <a:ea typeface="+mn-ea"/>
                <a:cs typeface="+mn-cs"/>
              </a:rPr>
              <a:t> </a:t>
            </a:r>
            <a:r>
              <a:rPr kumimoji="0" lang="en-US" sz="1800" b="0" i="0" u="none" strike="noStrike" kern="1200" cap="none" spc="0" normalizeH="0" baseline="0" noProof="0">
                <a:ln>
                  <a:noFill/>
                </a:ln>
                <a:solidFill>
                  <a:srgbClr val="000000"/>
                </a:solidFill>
                <a:effectLst/>
                <a:uLnTx/>
                <a:uFillTx/>
                <a:latin typeface="Liberation Sans"/>
                <a:ea typeface="+mn-ea"/>
                <a:cs typeface="+mn-cs"/>
              </a:rPr>
              <a:t>(GRB)</a:t>
            </a:r>
            <a:r>
              <a:rPr kumimoji="0" lang="en-US" sz="1800" b="1" i="0" u="none" strike="noStrike" kern="1200" cap="none" spc="0" normalizeH="0" baseline="0" noProof="0">
                <a:ln>
                  <a:noFill/>
                </a:ln>
                <a:solidFill>
                  <a:srgbClr val="000000"/>
                </a:solidFill>
                <a:effectLst/>
                <a:uLnTx/>
                <a:uFillTx/>
                <a:latin typeface="Liberation Sans"/>
                <a:ea typeface="+mn-ea"/>
                <a:cs typeface="+mn-cs"/>
              </a:rPr>
              <a:t> </a:t>
            </a:r>
            <a:r>
              <a:rPr kumimoji="0" lang="en-US" sz="1800" b="0" i="0" u="none" strike="noStrike" kern="1200" cap="none" spc="0" normalizeH="0" baseline="0" noProof="0">
                <a:ln>
                  <a:noFill/>
                </a:ln>
                <a:solidFill>
                  <a:srgbClr val="000000"/>
                </a:solidFill>
                <a:effectLst/>
                <a:uLnTx/>
                <a:uFillTx/>
                <a:latin typeface="Liberation Sans"/>
                <a:ea typeface="+mn-ea"/>
                <a:cs typeface="+mn-cs"/>
              </a:rPr>
              <a:t>for €100 million. To determine when to </a:t>
            </a:r>
            <a:r>
              <a:rPr kumimoji="0" lang="en-US" sz="1800" b="1" i="0" u="none" strike="noStrike" kern="1200" cap="none" spc="0" normalizeH="0" baseline="0" noProof="0">
                <a:ln>
                  <a:noFill/>
                </a:ln>
                <a:solidFill>
                  <a:srgbClr val="000000"/>
                </a:solidFill>
                <a:effectLst/>
                <a:uLnTx/>
                <a:uFillTx/>
                <a:latin typeface="Liberation Sans"/>
                <a:ea typeface="+mn-ea"/>
                <a:cs typeface="+mn-cs"/>
              </a:rPr>
              <a:t>recognize revenue</a:t>
            </a:r>
            <a:r>
              <a:rPr kumimoji="0" lang="en-US" sz="1800" b="0" i="0" u="none" strike="noStrike" kern="1200" cap="none" spc="0" normalizeH="0" baseline="0" noProof="0">
                <a:ln>
                  <a:noFill/>
                </a:ln>
                <a:solidFill>
                  <a:srgbClr val="000000"/>
                </a:solidFill>
                <a:effectLst/>
                <a:uLnTx/>
                <a:uFillTx/>
                <a:latin typeface="Liberation Sans"/>
                <a:ea typeface="+mn-ea"/>
                <a:cs typeface="+mn-cs"/>
              </a:rPr>
              <a:t>, Airbus uses the five steps for revenue recognition shown at right.</a:t>
            </a:r>
            <a:endParaRPr kumimoji="0" lang="en-US" sz="1800" b="1" i="0" u="none" strike="noStrike" kern="1200" cap="none" spc="0" normalizeH="0" baseline="0" noProof="0">
              <a:ln>
                <a:noFill/>
              </a:ln>
              <a:solidFill>
                <a:srgbClr val="000000"/>
              </a:solidFill>
              <a:effectLst/>
              <a:uLnTx/>
              <a:uFillTx/>
              <a:latin typeface="Liberation Sans"/>
              <a:ea typeface="+mn-ea"/>
              <a:cs typeface="+mn-cs"/>
            </a:endParaRPr>
          </a:p>
        </p:txBody>
      </p:sp>
      <p:pic>
        <p:nvPicPr>
          <p:cNvPr id="3338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332" y="0"/>
            <a:ext cx="596866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605794048"/>
      </p:ext>
    </p:extLst>
  </p:cSld>
  <p:clrMapOvr>
    <a:masterClrMapping/>
  </p:clrMapOvr>
  <p:transition>
    <p:wipe dir="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Text Box 2"/>
          <p:cNvSpPr txBox="1">
            <a:spLocks noChangeArrowheads="1"/>
          </p:cNvSpPr>
          <p:nvPr/>
        </p:nvSpPr>
        <p:spPr bwMode="auto">
          <a:xfrm>
            <a:off x="457200" y="1371600"/>
            <a:ext cx="8305800"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1125"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111125" marR="0" lvl="0" indent="0" algn="l" defTabSz="914400" rtl="0" eaLnBrk="0" fontAlgn="base" latinLnBrk="0" hangingPunct="0">
              <a:lnSpc>
                <a:spcPct val="125000"/>
              </a:lnSpc>
              <a:spcBef>
                <a:spcPts val="1200"/>
              </a:spcBef>
              <a:spcAft>
                <a:spcPts val="0"/>
              </a:spcAft>
              <a:buClrTx/>
              <a:buSzPct val="80000"/>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Expense Recognition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 Outflows or “using up” of assets or incurring of liabilities during a period as a result of delivering or producing goods and/or rendering services.</a:t>
            </a:r>
          </a:p>
        </p:txBody>
      </p:sp>
      <p:sp>
        <p:nvSpPr>
          <p:cNvPr id="287756" name="Text Box 12"/>
          <p:cNvSpPr txBox="1">
            <a:spLocks noChangeArrowheads="1"/>
          </p:cNvSpPr>
          <p:nvPr/>
        </p:nvSpPr>
        <p:spPr bwMode="auto">
          <a:xfrm>
            <a:off x="335846" y="5297309"/>
            <a:ext cx="5051778" cy="461665"/>
          </a:xfrm>
          <a:prstGeom prst="rect">
            <a:avLst/>
          </a:prstGeom>
          <a:solidFill>
            <a:schemeClr val="bg1"/>
          </a:solidFill>
          <a:ln>
            <a:noFill/>
          </a:ln>
          <a:effectLst/>
          <a:extLs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a:ea typeface="+mn-ea"/>
                <a:cs typeface="+mn-cs"/>
              </a:rPr>
              <a:t>ILLUSTRATION 2.6     </a:t>
            </a:r>
          </a:p>
          <a:p>
            <a:pPr marL="0" marR="0" lvl="0" indent="0" algn="l" defTabSz="914400" rtl="0" eaLnBrk="0" fontAlgn="base" latinLnBrk="0" hangingPunct="0">
              <a:lnSpc>
                <a:spcPct val="100000"/>
              </a:lnSpc>
              <a:spcBef>
                <a:spcPts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Liberation Sans"/>
                <a:ea typeface="+mn-ea"/>
                <a:cs typeface="+mn-cs"/>
              </a:rPr>
              <a:t>Expense Recognition  Procedures for Product and Period Costs</a:t>
            </a:r>
          </a:p>
        </p:txBody>
      </p:sp>
      <p:sp>
        <p:nvSpPr>
          <p:cNvPr id="12"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3"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pic>
        <p:nvPicPr>
          <p:cNvPr id="2" name="Picture 1"/>
          <p:cNvPicPr>
            <a:picLocks noChangeAspect="1"/>
          </p:cNvPicPr>
          <p:nvPr/>
        </p:nvPicPr>
        <p:blipFill>
          <a:blip r:embed="rId3"/>
          <a:stretch>
            <a:fillRect/>
          </a:stretch>
        </p:blipFill>
        <p:spPr>
          <a:xfrm>
            <a:off x="381000" y="3116281"/>
            <a:ext cx="8382000" cy="2141519"/>
          </a:xfrm>
          <a:prstGeom prst="rect">
            <a:avLst/>
          </a:prstGeom>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7772400" y="6316801"/>
            <a:ext cx="980105" cy="344727"/>
          </a:xfrm>
          <a:prstGeom prst="rect">
            <a:avLst/>
          </a:prstGeom>
        </p:spPr>
      </p:pic>
      <p:pic>
        <p:nvPicPr>
          <p:cNvPr id="1028" name="Picture 4">
            <a:extLst>
              <a:ext uri="{FF2B5EF4-FFF2-40B4-BE49-F238E27FC236}">
                <a16:creationId xmlns:a16="http://schemas.microsoft.com/office/drawing/2014/main" id="{CD5C6E54-B4B2-49DC-AC1B-21BBB15B8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755" y="724888"/>
            <a:ext cx="3927100" cy="50266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36C0ED6-49B4-4BD5-96BA-BC18D69CA94D}"/>
              </a:ext>
            </a:extLst>
          </p:cNvPr>
          <p:cNvSpPr txBox="1"/>
          <p:nvPr/>
        </p:nvSpPr>
        <p:spPr>
          <a:xfrm>
            <a:off x="76200" y="762000"/>
            <a:ext cx="4572000" cy="1384995"/>
          </a:xfrm>
          <a:prstGeom prst="rect">
            <a:avLst/>
          </a:prstGeom>
          <a:noFill/>
        </p:spPr>
        <p:txBody>
          <a:bodyPr wrap="square">
            <a:spAutoFit/>
          </a:bodyPr>
          <a:lstStyle/>
          <a:p>
            <a:r>
              <a:rPr lang="en-US" sz="3600" b="1">
                <a:latin typeface="Liberation Sans" panose="020B0604020202020204"/>
                <a:cs typeface="Times New Roman" panose="02020603050405020304" pitchFamily="18" charset="0"/>
              </a:rPr>
              <a:t>Textbook</a:t>
            </a:r>
          </a:p>
          <a:p>
            <a:r>
              <a:rPr lang="en-US" sz="2400" b="1">
                <a:latin typeface="Liberation Sans" panose="020B0604020202020204"/>
                <a:cs typeface="Times New Roman" panose="02020603050405020304" pitchFamily="18" charset="0"/>
              </a:rPr>
              <a:t>Intermediate Accounting</a:t>
            </a:r>
            <a:br>
              <a:rPr lang="en-US" sz="2400" b="1">
                <a:latin typeface="Liberation Sans" panose="020B0604020202020204"/>
                <a:cs typeface="Times New Roman" panose="02020603050405020304" pitchFamily="18" charset="0"/>
              </a:rPr>
            </a:br>
            <a:r>
              <a:rPr lang="en-US" sz="2400" b="1">
                <a:latin typeface="Liberation Sans" panose="020B0604020202020204"/>
                <a:cs typeface="Times New Roman" panose="02020603050405020304" pitchFamily="18" charset="0"/>
              </a:rPr>
              <a:t>I</a:t>
            </a:r>
            <a:r>
              <a:rPr lang="en-US" sz="100" b="1">
                <a:latin typeface="Liberation Sans" panose="020B0604020202020204"/>
                <a:cs typeface="Times New Roman" panose="02020603050405020304" pitchFamily="18" charset="0"/>
              </a:rPr>
              <a:t> </a:t>
            </a:r>
            <a:r>
              <a:rPr lang="en-US" sz="2400" b="1">
                <a:latin typeface="Liberation Sans" panose="020B0604020202020204"/>
                <a:cs typeface="Times New Roman" panose="02020603050405020304" pitchFamily="18" charset="0"/>
              </a:rPr>
              <a:t>F</a:t>
            </a:r>
            <a:r>
              <a:rPr lang="en-US" sz="100" b="1">
                <a:latin typeface="Liberation Sans" panose="020B0604020202020204"/>
                <a:cs typeface="Times New Roman" panose="02020603050405020304" pitchFamily="18" charset="0"/>
              </a:rPr>
              <a:t> </a:t>
            </a:r>
            <a:r>
              <a:rPr lang="en-US" sz="2400" b="1">
                <a:latin typeface="Liberation Sans" panose="020B0604020202020204"/>
                <a:cs typeface="Times New Roman" panose="02020603050405020304" pitchFamily="18" charset="0"/>
              </a:rPr>
              <a:t>R</a:t>
            </a:r>
            <a:r>
              <a:rPr lang="en-US" sz="100" b="1">
                <a:latin typeface="Liberation Sans" panose="020B0604020202020204"/>
                <a:cs typeface="Times New Roman" panose="02020603050405020304" pitchFamily="18" charset="0"/>
              </a:rPr>
              <a:t> </a:t>
            </a:r>
            <a:r>
              <a:rPr lang="en-US" sz="2400" b="1">
                <a:latin typeface="Liberation Sans" panose="020B0604020202020204"/>
                <a:cs typeface="Times New Roman" panose="02020603050405020304" pitchFamily="18" charset="0"/>
              </a:rPr>
              <a:t>S Edition</a:t>
            </a:r>
            <a:endParaRPr lang="en-US">
              <a:latin typeface="Liberation Sans" panose="020B0604020202020204"/>
            </a:endParaRPr>
          </a:p>
        </p:txBody>
      </p:sp>
      <p:sp>
        <p:nvSpPr>
          <p:cNvPr id="15" name="TextBox 14">
            <a:extLst>
              <a:ext uri="{FF2B5EF4-FFF2-40B4-BE49-F238E27FC236}">
                <a16:creationId xmlns:a16="http://schemas.microsoft.com/office/drawing/2014/main" id="{A393F85B-9B3C-4C50-8CD5-B87F5AA4EA82}"/>
              </a:ext>
            </a:extLst>
          </p:cNvPr>
          <p:cNvSpPr txBox="1"/>
          <p:nvPr/>
        </p:nvSpPr>
        <p:spPr>
          <a:xfrm>
            <a:off x="228600" y="2438400"/>
            <a:ext cx="4572000" cy="830997"/>
          </a:xfrm>
          <a:prstGeom prst="rect">
            <a:avLst/>
          </a:prstGeom>
          <a:noFill/>
        </p:spPr>
        <p:txBody>
          <a:bodyPr wrap="square">
            <a:spAutoFit/>
          </a:bodyPr>
          <a:lstStyle/>
          <a:p>
            <a:r>
              <a:rPr lang="en-US" err="1">
                <a:latin typeface="Liberation Sans" panose="020B0604020202020204"/>
                <a:cs typeface="Times New Roman" panose="02020603050405020304" pitchFamily="18" charset="0"/>
              </a:rPr>
              <a:t>Kieso</a:t>
            </a:r>
            <a:r>
              <a:rPr lang="en-US">
                <a:latin typeface="Liberation Sans" panose="020B0604020202020204"/>
                <a:cs typeface="Times New Roman" panose="02020603050405020304" pitchFamily="18" charset="0"/>
              </a:rPr>
              <a:t>, Weygandt, Warfield</a:t>
            </a:r>
          </a:p>
          <a:p>
            <a:r>
              <a:rPr lang="en-US">
                <a:latin typeface="Liberation Sans" panose="020B0604020202020204"/>
                <a:cs typeface="Times New Roman" panose="02020603050405020304" pitchFamily="18" charset="0"/>
              </a:rPr>
              <a:t>Fourth Edition, 2020</a:t>
            </a:r>
          </a:p>
        </p:txBody>
      </p:sp>
    </p:spTree>
    <p:extLst>
      <p:ext uri="{BB962C8B-B14F-4D97-AF65-F5344CB8AC3E}">
        <p14:creationId xmlns:p14="http://schemas.microsoft.com/office/powerpoint/2010/main" val="2572861209"/>
      </p:ext>
    </p:extLst>
  </p:cSld>
  <p:clrMapOvr>
    <a:masterClrMapping/>
  </p:clrMapOvr>
  <p:transition>
    <p:wipe dir="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Text Box 5"/>
          <p:cNvSpPr txBox="1">
            <a:spLocks noChangeArrowheads="1"/>
          </p:cNvSpPr>
          <p:nvPr/>
        </p:nvSpPr>
        <p:spPr bwMode="auto">
          <a:xfrm>
            <a:off x="609600" y="1371600"/>
            <a:ext cx="8001000" cy="40050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685800"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marR="0" lvl="0" indent="0" algn="l" defTabSz="914400" rtl="0" eaLnBrk="0" fontAlgn="base" latinLnBrk="0" hangingPunct="0">
              <a:lnSpc>
                <a:spcPct val="130000"/>
              </a:lnSpc>
              <a:spcBef>
                <a:spcPct val="40000"/>
              </a:spcBef>
              <a:spcAft>
                <a:spcPct val="0"/>
              </a:spcAft>
              <a:buClrTx/>
              <a:buSzTx/>
              <a:buFontTx/>
              <a:buNone/>
              <a:tabLst/>
              <a:defRPr/>
            </a:pPr>
            <a:r>
              <a:rPr kumimoji="0" lang="en-US" altLang="en-US" sz="2800" b="1" i="0" u="none" strike="noStrike" kern="1200" cap="none" spc="0" normalizeH="0" baseline="0" noProof="0">
                <a:ln>
                  <a:noFill/>
                </a:ln>
                <a:solidFill>
                  <a:srgbClr val="000000"/>
                </a:solidFill>
                <a:effectLst/>
                <a:uLnTx/>
                <a:uFillTx/>
                <a:latin typeface="Liberation Sans"/>
                <a:ea typeface="+mn-ea"/>
                <a:cs typeface="+mn-cs"/>
              </a:rPr>
              <a:t>Full Disclosure Principle</a:t>
            </a:r>
          </a:p>
          <a:p>
            <a:pPr marL="0" marR="0" lvl="0" indent="0" algn="l" defTabSz="914400" rtl="0" eaLnBrk="0" fontAlgn="base" latinLnBrk="0" hangingPunct="0">
              <a:lnSpc>
                <a:spcPct val="130000"/>
              </a:lnSpc>
              <a:spcBef>
                <a:spcPct val="4000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Providing information that is of sufficient importance to influence the judgment and decisions of an informed user.</a:t>
            </a:r>
          </a:p>
          <a:p>
            <a:pPr marL="0" marR="0" lvl="0" indent="0" algn="l" defTabSz="914400" rtl="0" eaLnBrk="0" fontAlgn="base" latinLnBrk="0" hangingPunct="0">
              <a:lnSpc>
                <a:spcPct val="130000"/>
              </a:lnSpc>
              <a:spcBef>
                <a:spcPct val="40000"/>
              </a:spcBef>
              <a:spcAft>
                <a:spcPct val="0"/>
              </a:spcAft>
              <a:buClrTx/>
              <a:buSzTx/>
              <a:buFontTx/>
              <a:buNone/>
              <a:tabLst/>
              <a:defRPr/>
            </a:pP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Provided through:</a:t>
            </a:r>
          </a:p>
          <a:p>
            <a:pPr marL="685800" marR="0" lvl="1" indent="-457200" algn="l" defTabSz="914400" rtl="0" eaLnBrk="0" fontAlgn="base" latinLnBrk="0" hangingPunct="0">
              <a:lnSpc>
                <a:spcPct val="130000"/>
              </a:lnSpc>
              <a:spcBef>
                <a:spcPct val="4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Financial Statements</a:t>
            </a:r>
          </a:p>
          <a:p>
            <a:pPr marL="685800" marR="0" lvl="1" indent="-457200" algn="l" defTabSz="914400" rtl="0" eaLnBrk="0" fontAlgn="base" latinLnBrk="0" hangingPunct="0">
              <a:lnSpc>
                <a:spcPct val="130000"/>
              </a:lnSpc>
              <a:spcBef>
                <a:spcPct val="4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Notes to the Financial Statements</a:t>
            </a:r>
          </a:p>
          <a:p>
            <a:pPr marL="685800" marR="0" lvl="1" indent="-457200" algn="l" defTabSz="914400" rtl="0" eaLnBrk="0" fontAlgn="base" latinLnBrk="0" hangingPunct="0">
              <a:lnSpc>
                <a:spcPct val="130000"/>
              </a:lnSpc>
              <a:spcBef>
                <a:spcPct val="40000"/>
              </a:spcBef>
              <a:spcAft>
                <a:spcPct val="0"/>
              </a:spcAft>
              <a:buClr>
                <a:srgbClr val="CC0000"/>
              </a:buClr>
              <a:buSzPct val="80000"/>
              <a:buFont typeface="Wingdings" pitchFamily="2" charset="2"/>
              <a:buChar char="u"/>
              <a:tabLst/>
              <a:defRPr/>
            </a:pPr>
            <a:r>
              <a:rPr kumimoji="0" lang="en-US" altLang="en-US" sz="2100" b="0" i="0" u="none" strike="noStrike" kern="1200" cap="none" spc="0" normalizeH="0" baseline="0" noProof="0">
                <a:ln>
                  <a:noFill/>
                </a:ln>
                <a:solidFill>
                  <a:srgbClr val="000000"/>
                </a:solidFill>
                <a:effectLst/>
                <a:uLnTx/>
                <a:uFillTx/>
                <a:latin typeface="Liberation Sans"/>
                <a:ea typeface="+mn-ea"/>
                <a:cs typeface="+mn-cs"/>
              </a:rPr>
              <a:t>Supplementary information</a:t>
            </a: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6"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extLst>
      <p:ext uri="{BB962C8B-B14F-4D97-AF65-F5344CB8AC3E}">
        <p14:creationId xmlns:p14="http://schemas.microsoft.com/office/powerpoint/2010/main" val="3857307397"/>
      </p:ext>
    </p:extLst>
  </p:cSld>
  <p:clrMapOvr>
    <a:masterClrMapping/>
  </p:clrMapOvr>
  <p:transition>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7" name="Rectangle 5"/>
          <p:cNvSpPr>
            <a:spLocks noChangeArrowheads="1"/>
          </p:cNvSpPr>
          <p:nvPr/>
        </p:nvSpPr>
        <p:spPr bwMode="auto">
          <a:xfrm>
            <a:off x="457200" y="1295400"/>
            <a:ext cx="7543800" cy="864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14000"/>
              </a:lnSpc>
              <a:spcBef>
                <a:spcPts val="0"/>
              </a:spcBef>
              <a:spcAft>
                <a:spcPct val="0"/>
              </a:spcAft>
              <a:buClrTx/>
              <a:buSzTx/>
              <a:buFontTx/>
              <a:buNone/>
              <a:tabLst/>
              <a:defRPr/>
            </a:pPr>
            <a:r>
              <a:rPr kumimoji="0" lang="en-US" altLang="en-US" sz="2200" b="1" i="0" u="none" strike="noStrike" kern="1200" cap="none" spc="0" normalizeH="0" baseline="0" noProof="0">
                <a:ln>
                  <a:noFill/>
                </a:ln>
                <a:solidFill>
                  <a:srgbClr val="CC0000"/>
                </a:solidFill>
                <a:effectLst/>
                <a:uLnTx/>
                <a:uFillTx/>
                <a:latin typeface="Liberation Sans"/>
                <a:ea typeface="+mn-ea"/>
                <a:cs typeface="+mn-cs"/>
              </a:rPr>
              <a:t>BE2-9:</a:t>
            </a:r>
            <a:r>
              <a:rPr kumimoji="0" lang="en-US" altLang="en-US" sz="22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Identify which </a:t>
            </a:r>
            <a:r>
              <a:rPr kumimoji="0" lang="en-US" altLang="en-US" sz="2200" b="1" i="0" u="none" strike="noStrike" kern="1200" cap="none" spc="0" normalizeH="0" baseline="0" noProof="0">
                <a:ln>
                  <a:noFill/>
                </a:ln>
                <a:solidFill>
                  <a:srgbClr val="000000"/>
                </a:solidFill>
                <a:effectLst/>
                <a:uLnTx/>
                <a:uFillTx/>
                <a:latin typeface="Liberation Sans"/>
                <a:ea typeface="+mn-ea"/>
                <a:cs typeface="+mn-cs"/>
              </a:rPr>
              <a:t>basic principle</a:t>
            </a:r>
            <a:r>
              <a:rPr kumimoji="0" lang="en-US" altLang="en-US" sz="2200" b="0" i="0" u="none" strike="noStrike" kern="1200" cap="none" spc="0" normalizeH="0" baseline="0" noProof="0">
                <a:ln>
                  <a:noFill/>
                </a:ln>
                <a:solidFill>
                  <a:srgbClr val="000000"/>
                </a:solidFill>
                <a:effectLst/>
                <a:uLnTx/>
                <a:uFillTx/>
                <a:latin typeface="Liberation Sans"/>
                <a:ea typeface="+mn-ea"/>
                <a:cs typeface="+mn-cs"/>
              </a:rPr>
              <a:t> of accounting is best described in each item below.</a:t>
            </a:r>
            <a:endParaRPr kumimoji="0" lang="en-US" altLang="en-US" sz="20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264198" name="Rectangle 6"/>
          <p:cNvSpPr>
            <a:spLocks noChangeArrowheads="1"/>
          </p:cNvSpPr>
          <p:nvPr/>
        </p:nvSpPr>
        <p:spPr bwMode="auto">
          <a:xfrm>
            <a:off x="457200" y="2193925"/>
            <a:ext cx="6400800"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00050" indent="-400050" algn="l">
              <a:defRPr sz="2400">
                <a:solidFill>
                  <a:schemeClr val="tx1"/>
                </a:solidFill>
                <a:latin typeface="Times New Roman" pitchFamily="18" charset="0"/>
              </a:defRPr>
            </a:lvl1pPr>
            <a:lvl2pPr marL="51435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400050" marR="0" lvl="0" indent="-400050" algn="l"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(a)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Parmalat</a:t>
            </a:r>
            <a:r>
              <a:rPr kumimoji="0" lang="en-US" altLang="en-US" sz="2000" b="0" i="0" u="none" strike="noStrike" kern="1200" cap="none" spc="0" normalizeH="0" baseline="0" noProof="0">
                <a:ln>
                  <a:noFill/>
                </a:ln>
                <a:solidFill>
                  <a:srgbClr val="CC0000"/>
                </a:solidFill>
                <a:effectLst/>
                <a:uLnTx/>
                <a:uFillTx/>
                <a:latin typeface="Liberation Sans"/>
                <a:ea typeface="+mn-ea"/>
                <a:cs typeface="+mn-cs"/>
              </a:rPr>
              <a:t>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(ITA) reports revenue in its income statement when it delivered goods instead of when the cash is collected.</a:t>
            </a:r>
          </a:p>
          <a:p>
            <a:pPr marL="400050" marR="0" lvl="0" indent="-400050" algn="l"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(b)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Google</a:t>
            </a:r>
            <a:r>
              <a:rPr kumimoji="0" lang="en-US" altLang="en-US" sz="2000" b="1" i="0" u="none" strike="noStrike" kern="1200" cap="none" spc="0" normalizeH="0" baseline="0" noProof="0">
                <a:ln>
                  <a:noFill/>
                </a:ln>
                <a:solidFill>
                  <a:srgbClr val="800000"/>
                </a:solidFill>
                <a:effectLst/>
                <a:uLnTx/>
                <a:uFillTx/>
                <a:latin typeface="Liberation Sans"/>
                <a:ea typeface="+mn-ea"/>
                <a:cs typeface="+mn-cs"/>
              </a:rPr>
              <a:t>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(USA) recognizes depreciation expense for a machine over the 2-year period during which that machine helps the company earn revenue.</a:t>
            </a:r>
          </a:p>
          <a:p>
            <a:pPr marL="400050" marR="0" lvl="0" indent="-400050" algn="l"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(c)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KC Corp.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(USA) reports information about pending lawsuits in the notes to its financial statements.</a:t>
            </a:r>
          </a:p>
          <a:p>
            <a:pPr marL="400050" marR="0" lvl="0" indent="-400050" algn="l" defTabSz="914400" rtl="0" eaLnBrk="0" fontAlgn="base" latinLnBrk="0" hangingPunct="0">
              <a:lnSpc>
                <a:spcPct val="100000"/>
              </a:lnSpc>
              <a:spcBef>
                <a:spcPct val="50000"/>
              </a:spcBef>
              <a:spcAft>
                <a:spcPct val="0"/>
              </a:spcAft>
              <a:buClrTx/>
              <a:buSzTx/>
              <a:buFontTx/>
              <a:buNone/>
              <a:tabLst/>
              <a:defRPr/>
            </a:pP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(d) 	</a:t>
            </a:r>
            <a:r>
              <a:rPr kumimoji="0" lang="en-US" altLang="en-US" sz="2000" b="1" i="0" u="none" strike="noStrike" kern="1200" cap="none" spc="0" normalizeH="0" baseline="0" noProof="0">
                <a:ln>
                  <a:noFill/>
                </a:ln>
                <a:solidFill>
                  <a:srgbClr val="CC0000"/>
                </a:solidFill>
                <a:effectLst/>
                <a:uLnTx/>
                <a:uFillTx/>
                <a:latin typeface="Liberation Sans"/>
                <a:ea typeface="+mn-ea"/>
                <a:cs typeface="+mn-cs"/>
              </a:rPr>
              <a:t>Fuji Film </a:t>
            </a:r>
            <a:r>
              <a:rPr kumimoji="0" lang="en-US" altLang="en-US" sz="2000" b="0" i="0" u="none" strike="noStrike" kern="1200" cap="none" spc="0" normalizeH="0" baseline="0" noProof="0">
                <a:ln>
                  <a:noFill/>
                </a:ln>
                <a:solidFill>
                  <a:srgbClr val="000000"/>
                </a:solidFill>
                <a:effectLst/>
                <a:uLnTx/>
                <a:uFillTx/>
                <a:latin typeface="Liberation Sans"/>
                <a:ea typeface="+mn-ea"/>
                <a:cs typeface="+mn-cs"/>
              </a:rPr>
              <a:t>(JPN) reports land on its statement of financial position at the amount paid to acquire it, even though the estimated fair market value is greater.</a:t>
            </a:r>
          </a:p>
        </p:txBody>
      </p:sp>
      <p:sp>
        <p:nvSpPr>
          <p:cNvPr id="13"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4"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Basic Principles of Accounting</a:t>
            </a:r>
          </a:p>
        </p:txBody>
      </p:sp>
    </p:spTree>
  </p:cSld>
  <p:clrMapOvr>
    <a:masterClrMapping/>
  </p:clrMapOvr>
  <p:transition>
    <p:wipe dir="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Text Box 2"/>
          <p:cNvSpPr txBox="1">
            <a:spLocks noChangeArrowheads="1"/>
          </p:cNvSpPr>
          <p:nvPr/>
        </p:nvSpPr>
        <p:spPr bwMode="auto">
          <a:xfrm>
            <a:off x="533400" y="1311584"/>
            <a:ext cx="7772400"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346075" algn="l">
              <a:defRPr sz="2400">
                <a:solidFill>
                  <a:schemeClr val="tx1"/>
                </a:solidFill>
                <a:latin typeface="Times New Roman" pitchFamily="18" charset="0"/>
              </a:defRPr>
            </a:lvl1pPr>
            <a:lvl2pPr marL="1149350" indent="-457200" algn="l">
              <a:defRPr sz="2400">
                <a:solidFill>
                  <a:schemeClr val="tx1"/>
                </a:solidFill>
                <a:latin typeface="Times New Roman" pitchFamily="18" charset="0"/>
              </a:defRPr>
            </a:lvl2pPr>
            <a:lvl3pPr marL="1263650" algn="l">
              <a:defRPr sz="2400">
                <a:solidFill>
                  <a:schemeClr val="tx1"/>
                </a:solidFill>
                <a:latin typeface="Times New Roman" pitchFamily="18" charset="0"/>
              </a:defRPr>
            </a:lvl3pPr>
            <a:lvl4pPr marL="1377950"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1588" marR="0" lvl="0" indent="-1588" algn="l" defTabSz="914400" rtl="0" eaLnBrk="0" fontAlgn="base" latinLnBrk="0" hangingPunct="0">
              <a:lnSpc>
                <a:spcPct val="125000"/>
              </a:lnSpc>
              <a:spcBef>
                <a:spcPts val="600"/>
              </a:spcBef>
              <a:spcAft>
                <a:spcPct val="20000"/>
              </a:spcAft>
              <a:buClrTx/>
              <a:buSzPct val="80000"/>
              <a:buFontTx/>
              <a:buNone/>
              <a:tabLst/>
              <a:defRPr/>
            </a:pPr>
            <a:r>
              <a:rPr kumimoji="0" lang="en-US" sz="2200" b="0" i="0" u="none" strike="noStrike" kern="1200" cap="none" spc="0" normalizeH="0" baseline="0" noProof="0">
                <a:ln>
                  <a:noFill/>
                </a:ln>
                <a:solidFill>
                  <a:srgbClr val="000000"/>
                </a:solidFill>
                <a:effectLst/>
                <a:uLnTx/>
                <a:uFillTx/>
                <a:latin typeface="Liberation Sans"/>
                <a:ea typeface="+mn-ea"/>
                <a:cs typeface="+mn-cs"/>
              </a:rPr>
              <a:t>Companies must weigh the costs of providing the information against the benefits that can be derived from using it. </a:t>
            </a:r>
          </a:p>
          <a:p>
            <a:pPr marL="688975" marR="0" lvl="1" indent="-463550" algn="l" defTabSz="914400" rtl="0" eaLnBrk="0" fontAlgn="base" latinLnBrk="0" hangingPunct="0">
              <a:lnSpc>
                <a:spcPct val="130000"/>
              </a:lnSpc>
              <a:spcBef>
                <a:spcPct val="40000"/>
              </a:spcBef>
              <a:spcAft>
                <a:spcPct val="0"/>
              </a:spcAft>
              <a:buClr>
                <a:srgbClr val="CC0000"/>
              </a:buClr>
              <a:buSzPct val="80000"/>
              <a:buFont typeface="Wingdings" pitchFamily="2" charset="2"/>
              <a:buChar char="u"/>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Rule-making bodies and governmental agencies use cost-benefit analysis before making final their informational requirements. </a:t>
            </a:r>
          </a:p>
          <a:p>
            <a:pPr marL="688975" marR="0" lvl="1" indent="-463550" algn="l" defTabSz="914400" rtl="0" eaLnBrk="0" fontAlgn="base" latinLnBrk="0" hangingPunct="0">
              <a:lnSpc>
                <a:spcPct val="130000"/>
              </a:lnSpc>
              <a:spcBef>
                <a:spcPct val="40000"/>
              </a:spcBef>
              <a:spcAft>
                <a:spcPct val="0"/>
              </a:spcAft>
              <a:buClr>
                <a:srgbClr val="CC0000"/>
              </a:buClr>
              <a:buSzPct val="80000"/>
              <a:buFont typeface="Wingdings" pitchFamily="2" charset="2"/>
              <a:buChar char="u"/>
              <a:tabLst/>
              <a:defRPr/>
            </a:pPr>
            <a:r>
              <a:rPr kumimoji="0" lang="en-US" sz="2100" b="0" i="0" u="none" strike="noStrike" kern="1200" cap="none" spc="0" normalizeH="0" baseline="0" noProof="0">
                <a:ln>
                  <a:noFill/>
                </a:ln>
                <a:solidFill>
                  <a:srgbClr val="000000"/>
                </a:solidFill>
                <a:effectLst/>
                <a:uLnTx/>
                <a:uFillTx/>
                <a:latin typeface="Liberation Sans"/>
                <a:ea typeface="+mn-ea"/>
                <a:cs typeface="+mn-cs"/>
              </a:rPr>
              <a:t>In order to justify requiring a particular measurement or disclosure, the </a:t>
            </a:r>
            <a:r>
              <a:rPr kumimoji="0" lang="en-US" sz="2100" b="1" i="0" u="none" strike="noStrike" kern="1200" cap="none" spc="0" normalizeH="0" baseline="0" noProof="0">
                <a:ln>
                  <a:noFill/>
                </a:ln>
                <a:solidFill>
                  <a:srgbClr val="000000"/>
                </a:solidFill>
                <a:effectLst/>
                <a:uLnTx/>
                <a:uFillTx/>
                <a:latin typeface="Liberation Sans"/>
                <a:ea typeface="+mn-ea"/>
                <a:cs typeface="+mn-cs"/>
              </a:rPr>
              <a:t>benefits</a:t>
            </a:r>
            <a:r>
              <a:rPr kumimoji="0" lang="en-US" sz="2100" b="0" i="0" u="none" strike="noStrike" kern="1200" cap="none" spc="0" normalizeH="0" baseline="0" noProof="0">
                <a:ln>
                  <a:noFill/>
                </a:ln>
                <a:solidFill>
                  <a:srgbClr val="000000"/>
                </a:solidFill>
                <a:effectLst/>
                <a:uLnTx/>
                <a:uFillTx/>
                <a:latin typeface="Liberation Sans"/>
                <a:ea typeface="+mn-ea"/>
                <a:cs typeface="+mn-cs"/>
              </a:rPr>
              <a:t> perceived to be derived from it </a:t>
            </a:r>
            <a:r>
              <a:rPr kumimoji="0" lang="en-US" sz="2100" b="1" i="0" u="none" strike="noStrike" kern="1200" cap="none" spc="0" normalizeH="0" baseline="0" noProof="0">
                <a:ln>
                  <a:noFill/>
                </a:ln>
                <a:solidFill>
                  <a:srgbClr val="000000"/>
                </a:solidFill>
                <a:effectLst/>
                <a:uLnTx/>
                <a:uFillTx/>
                <a:latin typeface="Liberation Sans"/>
                <a:ea typeface="+mn-ea"/>
                <a:cs typeface="+mn-cs"/>
              </a:rPr>
              <a:t>must exceed </a:t>
            </a:r>
            <a:r>
              <a:rPr kumimoji="0" lang="en-US" sz="2100" b="0" i="0" u="none" strike="noStrike" kern="1200" cap="none" spc="0" normalizeH="0" baseline="0" noProof="0">
                <a:ln>
                  <a:noFill/>
                </a:ln>
                <a:solidFill>
                  <a:srgbClr val="000000"/>
                </a:solidFill>
                <a:effectLst/>
                <a:uLnTx/>
                <a:uFillTx/>
                <a:latin typeface="Liberation Sans"/>
                <a:ea typeface="+mn-ea"/>
                <a:cs typeface="+mn-cs"/>
              </a:rPr>
              <a:t>the </a:t>
            </a:r>
            <a:r>
              <a:rPr kumimoji="0" lang="en-US" sz="2100" b="1" i="0" u="none" strike="noStrike" kern="1200" cap="none" spc="0" normalizeH="0" baseline="0" noProof="0">
                <a:ln>
                  <a:noFill/>
                </a:ln>
                <a:solidFill>
                  <a:srgbClr val="000000"/>
                </a:solidFill>
                <a:effectLst/>
                <a:uLnTx/>
                <a:uFillTx/>
                <a:latin typeface="Liberation Sans"/>
                <a:ea typeface="+mn-ea"/>
                <a:cs typeface="+mn-cs"/>
              </a:rPr>
              <a:t>costs</a:t>
            </a:r>
            <a:r>
              <a:rPr kumimoji="0" lang="en-US" sz="2100" b="0" i="0" u="none" strike="noStrike" kern="1200" cap="none" spc="0" normalizeH="0" baseline="0" noProof="0">
                <a:ln>
                  <a:noFill/>
                </a:ln>
                <a:solidFill>
                  <a:srgbClr val="000000"/>
                </a:solidFill>
                <a:effectLst/>
                <a:uLnTx/>
                <a:uFillTx/>
                <a:latin typeface="Liberation Sans"/>
                <a:ea typeface="+mn-ea"/>
                <a:cs typeface="+mn-cs"/>
              </a:rPr>
              <a:t> perceived to be associated with it.</a:t>
            </a:r>
            <a:endParaRPr kumimoji="0" lang="en-US" altLang="en-US" sz="2100" b="0" i="0" u="none" strike="noStrike" kern="1200" cap="none" spc="0" normalizeH="0" baseline="0" noProof="0">
              <a:ln>
                <a:noFill/>
              </a:ln>
              <a:solidFill>
                <a:srgbClr val="000000"/>
              </a:solidFill>
              <a:effectLst/>
              <a:uLnTx/>
              <a:uFillTx/>
              <a:latin typeface="Liberation Sans"/>
              <a:ea typeface="+mn-ea"/>
              <a:cs typeface="+mn-cs"/>
            </a:endParaRP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Comic Sans MS" pitchFamily="66" charset="0"/>
              <a:ea typeface="+mn-ea"/>
              <a:cs typeface="+mn-cs"/>
            </a:endParaRPr>
          </a:p>
        </p:txBody>
      </p:sp>
      <p:sp>
        <p:nvSpPr>
          <p:cNvPr id="9" name="Text Box 10"/>
          <p:cNvSpPr txBox="1">
            <a:spLocks noChangeArrowheads="1"/>
          </p:cNvSpPr>
          <p:nvPr/>
        </p:nvSpPr>
        <p:spPr bwMode="auto">
          <a:xfrm>
            <a:off x="7848600" y="6369050"/>
            <a:ext cx="11430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914400" indent="-457200" algn="l">
              <a:defRPr sz="2400">
                <a:solidFill>
                  <a:schemeClr val="tx1"/>
                </a:solidFill>
                <a:latin typeface="Times New Roman" pitchFamily="18" charset="0"/>
              </a:defRPr>
            </a:lvl2pPr>
            <a:lvl3pPr marL="1371600" indent="-457200" algn="l">
              <a:defRPr sz="2400">
                <a:solidFill>
                  <a:schemeClr val="tx1"/>
                </a:solidFill>
                <a:latin typeface="Times New Roman" pitchFamily="18" charset="0"/>
              </a:defRPr>
            </a:lvl3pPr>
            <a:lvl4pPr marL="1828800" indent="-457200" algn="l">
              <a:defRPr sz="2400">
                <a:solidFill>
                  <a:schemeClr val="tx1"/>
                </a:solidFill>
                <a:latin typeface="Times New Roman" pitchFamily="18" charset="0"/>
              </a:defRPr>
            </a:lvl4pPr>
            <a:lvl5pPr marL="2286000" indent="-457200" algn="l">
              <a:defRPr sz="2400">
                <a:solidFill>
                  <a:schemeClr val="tx1"/>
                </a:solidFill>
                <a:latin typeface="Times New Roman" pitchFamily="18" charset="0"/>
              </a:defRPr>
            </a:lvl5pPr>
            <a:lvl6pPr marL="2743200" indent="-457200" eaLnBrk="0" fontAlgn="base" hangingPunct="0">
              <a:spcBef>
                <a:spcPct val="0"/>
              </a:spcBef>
              <a:spcAft>
                <a:spcPct val="0"/>
              </a:spcAft>
              <a:defRPr sz="2400">
                <a:solidFill>
                  <a:schemeClr val="tx1"/>
                </a:solidFill>
                <a:latin typeface="Times New Roman" pitchFamily="18" charset="0"/>
              </a:defRPr>
            </a:lvl6pPr>
            <a:lvl7pPr marL="3200400" indent="-457200" eaLnBrk="0" fontAlgn="base" hangingPunct="0">
              <a:spcBef>
                <a:spcPct val="0"/>
              </a:spcBef>
              <a:spcAft>
                <a:spcPct val="0"/>
              </a:spcAft>
              <a:defRPr sz="2400">
                <a:solidFill>
                  <a:schemeClr val="tx1"/>
                </a:solidFill>
                <a:latin typeface="Times New Roman" pitchFamily="18" charset="0"/>
              </a:defRPr>
            </a:lvl7pPr>
            <a:lvl8pPr marL="3657600" indent="-457200" eaLnBrk="0" fontAlgn="base" hangingPunct="0">
              <a:spcBef>
                <a:spcPct val="0"/>
              </a:spcBef>
              <a:spcAft>
                <a:spcPct val="0"/>
              </a:spcAft>
              <a:defRPr sz="2400">
                <a:solidFill>
                  <a:schemeClr val="tx1"/>
                </a:solidFill>
                <a:latin typeface="Times New Roman" pitchFamily="18" charset="0"/>
              </a:defRPr>
            </a:lvl8pPr>
            <a:lvl9pPr marL="4114800" indent="-457200" eaLnBrk="0" fontAlgn="base" hangingPunct="0">
              <a:spcBef>
                <a:spcPct val="0"/>
              </a:spcBef>
              <a:spcAft>
                <a:spcPct val="0"/>
              </a:spcAft>
              <a:defRPr sz="2400">
                <a:solidFill>
                  <a:schemeClr val="tx1"/>
                </a:solidFill>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4</a:t>
            </a:r>
          </a:p>
        </p:txBody>
      </p:sp>
      <p:sp>
        <p:nvSpPr>
          <p:cNvPr id="10" name="Rectangle 8"/>
          <p:cNvSpPr txBox="1">
            <a:spLocks noChangeArrowheads="1"/>
          </p:cNvSpPr>
          <p:nvPr/>
        </p:nvSpPr>
        <p:spPr bwMode="auto">
          <a:xfrm>
            <a:off x="533400" y="381000"/>
            <a:ext cx="8229600" cy="560388"/>
          </a:xfrm>
          <a:prstGeom prst="rect">
            <a:avLst/>
          </a:prstGeom>
          <a:noFill/>
          <a:ln w="127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Liberation Sans"/>
                <a:ea typeface="+mj-ea"/>
                <a:cs typeface="+mj-cs"/>
              </a:defRPr>
            </a:lvl1pPr>
            <a:lvl2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2pPr>
            <a:lvl3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3pPr>
            <a:lvl4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4pPr>
            <a:lvl5pPr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5pPr>
            <a:lvl6pPr marL="4572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6pPr>
            <a:lvl7pPr marL="9144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7pPr>
            <a:lvl8pPr marL="13716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8pPr>
            <a:lvl9pPr marL="1828800" algn="l" rtl="0" eaLnBrk="0" fontAlgn="base" hangingPunct="0">
              <a:spcBef>
                <a:spcPct val="0"/>
              </a:spcBef>
              <a:spcAft>
                <a:spcPct val="0"/>
              </a:spcAft>
              <a:defRPr sz="2800" b="1">
                <a:solidFill>
                  <a:schemeClr val="bg1"/>
                </a:solidFill>
                <a:effectLst>
                  <a:outerShdw blurRad="38100" dist="38100" dir="2700000" algn="tl">
                    <a:srgbClr val="000000"/>
                  </a:outerShdw>
                </a:effectLst>
                <a:latin typeface="Arial"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3200" b="1" i="0" u="none" strike="noStrike" kern="1200" cap="none" spc="0" normalizeH="0" baseline="0" noProof="0">
                <a:ln>
                  <a:noFill/>
                </a:ln>
                <a:solidFill>
                  <a:srgbClr val="CC0000"/>
                </a:solidFill>
                <a:effectLst/>
                <a:uLnTx/>
                <a:uFillTx/>
                <a:latin typeface="Liberation Sans"/>
                <a:ea typeface="+mj-ea"/>
                <a:cs typeface="+mj-cs"/>
              </a:rPr>
              <a:t>Cost Constraint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6242">
                                            <p:txEl>
                                              <p:pRg st="0" end="0"/>
                                            </p:txEl>
                                          </p:spTgt>
                                        </p:tgtEl>
                                        <p:attrNameLst>
                                          <p:attrName>style.visibility</p:attrName>
                                        </p:attrNameLst>
                                      </p:cBhvr>
                                      <p:to>
                                        <p:strVal val="visible"/>
                                      </p:to>
                                    </p:set>
                                    <p:animEffect transition="in" filter="wipe(left)">
                                      <p:cBhvr>
                                        <p:cTn id="7" dur="500"/>
                                        <p:tgtEl>
                                          <p:spTgt spid="266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6242">
                                            <p:txEl>
                                              <p:pRg st="1" end="1"/>
                                            </p:txEl>
                                          </p:spTgt>
                                        </p:tgtEl>
                                        <p:attrNameLst>
                                          <p:attrName>style.visibility</p:attrName>
                                        </p:attrNameLst>
                                      </p:cBhvr>
                                      <p:to>
                                        <p:strVal val="visible"/>
                                      </p:to>
                                    </p:set>
                                    <p:animEffect transition="in" filter="wipe(left)">
                                      <p:cBhvr>
                                        <p:cTn id="12" dur="500"/>
                                        <p:tgtEl>
                                          <p:spTgt spid="266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6242">
                                            <p:txEl>
                                              <p:pRg st="2" end="2"/>
                                            </p:txEl>
                                          </p:spTgt>
                                        </p:tgtEl>
                                        <p:attrNameLst>
                                          <p:attrName>style.visibility</p:attrName>
                                        </p:attrNameLst>
                                      </p:cBhvr>
                                      <p:to>
                                        <p:strVal val="visible"/>
                                      </p:to>
                                    </p:set>
                                    <p:animEffect transition="in" filter="wipe(left)">
                                      <p:cBhvr>
                                        <p:cTn id="17" dur="500"/>
                                        <p:tgtEl>
                                          <p:spTgt spid="2662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2" grpId="0"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962900" y="897256"/>
            <a:ext cx="952500" cy="45719"/>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9" name="Rectangle 8"/>
          <p:cNvSpPr/>
          <p:nvPr/>
        </p:nvSpPr>
        <p:spPr bwMode="auto">
          <a:xfrm>
            <a:off x="8763000" y="897256"/>
            <a:ext cx="152400" cy="1007744"/>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sp>
        <p:nvSpPr>
          <p:cNvPr id="32" name="Rectangle 31"/>
          <p:cNvSpPr/>
          <p:nvPr/>
        </p:nvSpPr>
        <p:spPr bwMode="auto">
          <a:xfrm flipV="1">
            <a:off x="7571232" y="1700784"/>
            <a:ext cx="1333500" cy="204215"/>
          </a:xfrm>
          <a:prstGeom prst="rect">
            <a:avLst/>
          </a:prstGeom>
          <a:solidFill>
            <a:schemeClr val="bg1"/>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Comic Sans MS" pitchFamily="66" charset="0"/>
              <a:ea typeface="+mn-ea"/>
              <a:cs typeface="+mn-cs"/>
            </a:endParaRPr>
          </a:p>
        </p:txBody>
      </p:sp>
      <p:pic>
        <p:nvPicPr>
          <p:cNvPr id="330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988" y="12510"/>
            <a:ext cx="6646812" cy="6845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cmpd="sng">
                <a:solidFill>
                  <a:schemeClr val="tx1"/>
                </a:solidFill>
                <a:prstDash val="solid"/>
                <a:miter lim="800000"/>
                <a:headEnd type="none" w="sm" len="sm"/>
                <a:tailEnd type="none" w="sm" len="sm"/>
              </a14:hiddenLine>
            </a:ext>
          </a:extLst>
        </p:spPr>
      </p:pic>
      <p:sp>
        <p:nvSpPr>
          <p:cNvPr id="14" name="Text Box 10"/>
          <p:cNvSpPr txBox="1">
            <a:spLocks noChangeArrowheads="1"/>
          </p:cNvSpPr>
          <p:nvPr/>
        </p:nvSpPr>
        <p:spPr bwMode="auto">
          <a:xfrm>
            <a:off x="7848600" y="6369050"/>
            <a:ext cx="1143000" cy="336550"/>
          </a:xfrm>
          <a:prstGeom prst="rect">
            <a:avLst/>
          </a:prstGeom>
          <a:noFill/>
          <a:ln>
            <a:noFill/>
          </a:ln>
          <a:effectLst/>
        </p:spPr>
        <p:txBody>
          <a:bodyPr wrap="square">
            <a:spAutoFit/>
          </a:bodyPr>
          <a:lstStyle>
            <a:defPPr>
              <a:defRPr lang="en-US"/>
            </a:defPPr>
            <a:lvl1pPr marL="457200" indent="-457200" algn="r">
              <a:spcBef>
                <a:spcPct val="50000"/>
              </a:spcBef>
              <a:defRPr sz="1600" b="1" i="1">
                <a:solidFill>
                  <a:schemeClr val="bg2"/>
                </a:solidFill>
                <a:latin typeface="Arial" charset="0"/>
              </a:defRPr>
            </a:lvl1pPr>
            <a:lvl2pPr marL="914400" indent="-457200" algn="l">
              <a:defRPr>
                <a:latin typeface="Times New Roman" pitchFamily="18" charset="0"/>
              </a:defRPr>
            </a:lvl2pPr>
            <a:lvl3pPr marL="1371600" indent="-457200" algn="l">
              <a:defRPr>
                <a:latin typeface="Times New Roman" pitchFamily="18" charset="0"/>
              </a:defRPr>
            </a:lvl3pPr>
            <a:lvl4pPr marL="1828800" indent="-457200" algn="l">
              <a:defRPr>
                <a:latin typeface="Times New Roman" pitchFamily="18" charset="0"/>
              </a:defRPr>
            </a:lvl4pPr>
            <a:lvl5pPr marL="2286000" indent="-457200" algn="l">
              <a:defRPr>
                <a:latin typeface="Times New Roman" pitchFamily="18" charset="0"/>
              </a:defRPr>
            </a:lvl5pPr>
            <a:lvl6pPr marL="2743200" indent="-457200" eaLnBrk="0" fontAlgn="base" hangingPunct="0">
              <a:spcBef>
                <a:spcPct val="0"/>
              </a:spcBef>
              <a:spcAft>
                <a:spcPct val="0"/>
              </a:spcAft>
              <a:defRPr>
                <a:latin typeface="Times New Roman" pitchFamily="18" charset="0"/>
              </a:defRPr>
            </a:lvl6pPr>
            <a:lvl7pPr marL="3200400" indent="-457200" eaLnBrk="0" fontAlgn="base" hangingPunct="0">
              <a:spcBef>
                <a:spcPct val="0"/>
              </a:spcBef>
              <a:spcAft>
                <a:spcPct val="0"/>
              </a:spcAft>
              <a:defRPr>
                <a:latin typeface="Times New Roman" pitchFamily="18" charset="0"/>
              </a:defRPr>
            </a:lvl7pPr>
            <a:lvl8pPr marL="3657600" indent="-457200" eaLnBrk="0" fontAlgn="base" hangingPunct="0">
              <a:spcBef>
                <a:spcPct val="0"/>
              </a:spcBef>
              <a:spcAft>
                <a:spcPct val="0"/>
              </a:spcAft>
              <a:defRPr>
                <a:latin typeface="Times New Roman" pitchFamily="18" charset="0"/>
              </a:defRPr>
            </a:lvl8pPr>
            <a:lvl9pPr marL="4114800" indent="-457200" eaLnBrk="0" fontAlgn="base" hangingPunct="0">
              <a:spcBef>
                <a:spcPct val="0"/>
              </a:spcBef>
              <a:spcAft>
                <a:spcPct val="0"/>
              </a:spcAft>
              <a:defRPr>
                <a:latin typeface="Times New Roman" pitchFamily="18" charset="0"/>
              </a:defRPr>
            </a:lvl9pPr>
          </a:lstStyle>
          <a:p>
            <a:pPr marL="457200" marR="0" lvl="0" indent="-457200" algn="r" defTabSz="914400" rtl="0" eaLnBrk="0" fontAlgn="base" latinLnBrk="0" hangingPunct="0">
              <a:lnSpc>
                <a:spcPct val="100000"/>
              </a:lnSpc>
              <a:spcBef>
                <a:spcPct val="50000"/>
              </a:spcBef>
              <a:spcAft>
                <a:spcPct val="0"/>
              </a:spcAft>
              <a:buClrTx/>
              <a:buSzTx/>
              <a:buFontTx/>
              <a:buNone/>
              <a:tabLst/>
              <a:defRPr/>
            </a:pPr>
            <a:r>
              <a:rPr kumimoji="0" lang="en-US" altLang="en-US" sz="1600" b="1" i="1" u="none" strike="noStrike" kern="1200" cap="none" spc="0" normalizeH="0" baseline="0" noProof="0">
                <a:ln>
                  <a:noFill/>
                </a:ln>
                <a:solidFill>
                  <a:srgbClr val="000000"/>
                </a:solidFill>
                <a:effectLst/>
                <a:uLnTx/>
                <a:uFillTx/>
                <a:latin typeface="Liberation Sans"/>
                <a:ea typeface="+mn-ea"/>
                <a:cs typeface="+mn-cs"/>
              </a:rPr>
              <a:t>LO 2</a:t>
            </a:r>
          </a:p>
        </p:txBody>
      </p:sp>
      <p:pic>
        <p:nvPicPr>
          <p:cNvPr id="2" name="Picture 1"/>
          <p:cNvPicPr>
            <a:picLocks noChangeAspect="1"/>
          </p:cNvPicPr>
          <p:nvPr/>
        </p:nvPicPr>
        <p:blipFill>
          <a:blip r:embed="rId4"/>
          <a:stretch>
            <a:fillRect/>
          </a:stretch>
        </p:blipFill>
        <p:spPr>
          <a:xfrm>
            <a:off x="7924800" y="15332"/>
            <a:ext cx="1219200" cy="6842668"/>
          </a:xfrm>
          <a:prstGeom prst="rect">
            <a:avLst/>
          </a:prstGeom>
        </p:spPr>
      </p:pic>
      <p:pic>
        <p:nvPicPr>
          <p:cNvPr id="3" name="Picture 2"/>
          <p:cNvPicPr>
            <a:picLocks noChangeAspect="1"/>
          </p:cNvPicPr>
          <p:nvPr/>
        </p:nvPicPr>
        <p:blipFill>
          <a:blip r:embed="rId4"/>
          <a:stretch>
            <a:fillRect/>
          </a:stretch>
        </p:blipFill>
        <p:spPr>
          <a:xfrm>
            <a:off x="0" y="352"/>
            <a:ext cx="1277988" cy="6705248"/>
          </a:xfrm>
          <a:prstGeom prst="rect">
            <a:avLst/>
          </a:prstGeom>
        </p:spPr>
      </p:pic>
      <p:pic>
        <p:nvPicPr>
          <p:cNvPr id="4" name="Picture 3"/>
          <p:cNvPicPr preferRelativeResize="0">
            <a:picLocks/>
          </p:cNvPicPr>
          <p:nvPr/>
        </p:nvPicPr>
        <p:blipFill>
          <a:blip r:embed="rId4"/>
          <a:stretch>
            <a:fillRect/>
          </a:stretch>
        </p:blipFill>
        <p:spPr>
          <a:xfrm>
            <a:off x="762000" y="6178152"/>
            <a:ext cx="643264" cy="679848"/>
          </a:xfrm>
          <a:prstGeom prst="rect">
            <a:avLst/>
          </a:prstGeom>
        </p:spPr>
      </p:pic>
      <p:pic>
        <p:nvPicPr>
          <p:cNvPr id="18" name="Picture 17"/>
          <p:cNvPicPr preferRelativeResize="0">
            <a:picLocks/>
          </p:cNvPicPr>
          <p:nvPr/>
        </p:nvPicPr>
        <p:blipFill>
          <a:blip r:embed="rId4"/>
          <a:stretch>
            <a:fillRect/>
          </a:stretch>
        </p:blipFill>
        <p:spPr>
          <a:xfrm>
            <a:off x="0" y="6641836"/>
            <a:ext cx="941802" cy="216621"/>
          </a:xfrm>
          <a:prstGeom prst="rect">
            <a:avLst/>
          </a:prstGeom>
        </p:spPr>
      </p:pic>
      <p:pic>
        <p:nvPicPr>
          <p:cNvPr id="19" name="Picture 18"/>
          <p:cNvPicPr preferRelativeResize="0">
            <a:picLocks/>
          </p:cNvPicPr>
          <p:nvPr/>
        </p:nvPicPr>
        <p:blipFill>
          <a:blip r:embed="rId4"/>
          <a:stretch>
            <a:fillRect/>
          </a:stretch>
        </p:blipFill>
        <p:spPr>
          <a:xfrm>
            <a:off x="0" y="6172200"/>
            <a:ext cx="204963" cy="679848"/>
          </a:xfrm>
          <a:prstGeom prst="rect">
            <a:avLst/>
          </a:prstGeom>
        </p:spPr>
      </p:pic>
      <p:sp>
        <p:nvSpPr>
          <p:cNvPr id="211982" name="Text Box 1038"/>
          <p:cNvSpPr txBox="1">
            <a:spLocks noChangeArrowheads="1"/>
          </p:cNvSpPr>
          <p:nvPr/>
        </p:nvSpPr>
        <p:spPr bwMode="auto">
          <a:xfrm>
            <a:off x="990600" y="5120249"/>
            <a:ext cx="2133600"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lgn="ctr">
                <a:solidFill>
                  <a:srgbClr val="087E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006666"/>
                </a:solidFill>
                <a:effectLst/>
                <a:uLnTx/>
                <a:uFillTx/>
                <a:latin typeface="Liberation Sans"/>
                <a:ea typeface="+mn-ea"/>
                <a:cs typeface="+mn-cs"/>
              </a:rPr>
              <a:t>ILLUSTRATION 2.7</a:t>
            </a:r>
            <a:r>
              <a:rPr kumimoji="0" lang="en-US" altLang="en-US" sz="1200" b="0" i="0" u="none" strike="noStrike" kern="1200" cap="none" spc="0" normalizeH="0" baseline="0" noProof="0">
                <a:ln>
                  <a:noFill/>
                </a:ln>
                <a:solidFill>
                  <a:srgbClr val="006666"/>
                </a:solidFill>
                <a:effectLst/>
                <a:uLnTx/>
                <a:uFillTx/>
                <a:latin typeface="Liberation Sans"/>
                <a:ea typeface="+mn-ea"/>
                <a:cs typeface="+mn-cs"/>
              </a:rPr>
              <a:t>  </a:t>
            </a:r>
            <a:r>
              <a:rPr kumimoji="0" lang="en-US" altLang="en-US" sz="1200" b="0" i="0" u="none" strike="noStrike" kern="1200" cap="none" spc="0" normalizeH="0" baseline="0" noProof="0">
                <a:ln>
                  <a:noFill/>
                </a:ln>
                <a:solidFill>
                  <a:srgbClr val="000000"/>
                </a:solidFill>
                <a:effectLst/>
                <a:uLnTx/>
                <a:uFillTx/>
                <a:latin typeface="Liberation Sans"/>
                <a:ea typeface="+mn-ea"/>
                <a:cs typeface="+mn-cs"/>
              </a:rPr>
              <a:t>Conceptual Framework for Financial Reporting</a:t>
            </a:r>
          </a:p>
        </p:txBody>
      </p:sp>
      <p:sp>
        <p:nvSpPr>
          <p:cNvPr id="15" name="Text Box 10"/>
          <p:cNvSpPr txBox="1">
            <a:spLocks noChangeArrowheads="1"/>
          </p:cNvSpPr>
          <p:nvPr/>
        </p:nvSpPr>
        <p:spPr bwMode="auto">
          <a:xfrm>
            <a:off x="304800" y="3429000"/>
            <a:ext cx="2514600" cy="946150"/>
          </a:xfrm>
          <a:prstGeom prst="rect">
            <a:avLst/>
          </a:prstGeom>
          <a:noFill/>
          <a:ln>
            <a:noFill/>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a:ln>
                  <a:noFill/>
                </a:ln>
                <a:solidFill>
                  <a:srgbClr val="CC0000"/>
                </a:solidFill>
                <a:effectLst/>
                <a:uLnTx/>
                <a:uFillTx/>
                <a:latin typeface="Liberation Sans"/>
                <a:ea typeface="+mn-ea"/>
                <a:cs typeface="+mn-cs"/>
              </a:rPr>
              <a:t>Summary of the Structure</a:t>
            </a:r>
          </a:p>
        </p:txBody>
      </p:sp>
    </p:spTree>
    <p:extLst>
      <p:ext uri="{BB962C8B-B14F-4D97-AF65-F5344CB8AC3E}">
        <p14:creationId xmlns:p14="http://schemas.microsoft.com/office/powerpoint/2010/main" val="325093171"/>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997148"/>
            <a:ext cx="8534400" cy="3641652"/>
          </a:xfrm>
          <a:prstGeom prst="rect">
            <a:avLst/>
          </a:prstGeom>
        </p:spPr>
      </p:pic>
      <p:sp>
        <p:nvSpPr>
          <p:cNvPr id="3074" name="Rectangle 2"/>
          <p:cNvSpPr>
            <a:spLocks noGrp="1" noChangeArrowheads="1"/>
          </p:cNvSpPr>
          <p:nvPr>
            <p:ph idx="1"/>
          </p:nvPr>
        </p:nvSpPr>
        <p:spPr>
          <a:xfrm>
            <a:off x="560696" y="3140148"/>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15000"/>
              </a:lnSpc>
              <a:spcBef>
                <a:spcPct val="45000"/>
              </a:spcBef>
              <a:buClr>
                <a:srgbClr val="CC0000"/>
              </a:buClr>
              <a:buSzTx/>
              <a:buAutoNum type="arabicPeriod"/>
            </a:pPr>
            <a:r>
              <a:rPr lang="en-US" sz="1900" b="0">
                <a:solidFill>
                  <a:schemeClr val="tx1"/>
                </a:solidFill>
                <a:effectLst/>
                <a:latin typeface="Liberation Sans" panose="020B0604020202020204" pitchFamily="34" charset="0"/>
              </a:rPr>
              <a:t>Describe the growing importance of global financial markets and its relation to financial reporting. </a:t>
            </a:r>
          </a:p>
        </p:txBody>
      </p:sp>
      <p:sp>
        <p:nvSpPr>
          <p:cNvPr id="13" name="Rectangle 15"/>
          <p:cNvSpPr>
            <a:spLocks noGrp="1" noChangeArrowheads="1"/>
          </p:cNvSpPr>
          <p:nvPr>
            <p:ph type="title" idx="4294967295"/>
          </p:nvPr>
        </p:nvSpPr>
        <p:spPr bwMode="auto">
          <a:xfrm>
            <a:off x="499814" y="2106613"/>
            <a:ext cx="3886200" cy="484188"/>
          </a:xfrm>
          <a:prstGeom prst="rect">
            <a:avLst/>
          </a:prstGeom>
          <a:noFill/>
          <a:ln>
            <a:noFill/>
          </a:ln>
          <a:effectLst/>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300" i="0">
                <a:solidFill>
                  <a:schemeClr val="tx1"/>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3140148"/>
            <a:ext cx="38100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457200" indent="-457200" algn="l">
              <a:lnSpc>
                <a:spcPct val="115000"/>
              </a:lnSpc>
              <a:spcBef>
                <a:spcPct val="45000"/>
              </a:spcBef>
              <a:buClr>
                <a:srgbClr val="CC0000"/>
              </a:buClr>
              <a:buFont typeface="+mj-lt"/>
              <a:buAutoNum type="arabicPeriod" startAt="2"/>
            </a:pPr>
            <a:r>
              <a:rPr lang="en-US" sz="1900">
                <a:latin typeface="Liberation Sans" panose="020B0604020202020204" pitchFamily="34" charset="0"/>
              </a:rPr>
              <a:t>Identify the major policy-setting bodies and their role in the standard-setting process. </a:t>
            </a:r>
          </a:p>
        </p:txBody>
      </p:sp>
      <p:sp>
        <p:nvSpPr>
          <p:cNvPr id="3077" name="Rectangle 19"/>
          <p:cNvSpPr>
            <a:spLocks noChangeArrowheads="1"/>
          </p:cNvSpPr>
          <p:nvPr/>
        </p:nvSpPr>
        <p:spPr bwMode="auto">
          <a:xfrm>
            <a:off x="560696" y="2682948"/>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a:solidFill>
                  <a:schemeClr val="tx1"/>
                </a:solidFill>
                <a:latin typeface="Liberation Sans" panose="020B0604020202020204" pitchFamily="34" charset="0"/>
              </a:rPr>
              <a:t>After studying this chapter, you should be able to:</a:t>
            </a:r>
          </a:p>
        </p:txBody>
      </p:sp>
      <p:sp>
        <p:nvSpPr>
          <p:cNvPr id="3079" name="Rectangle 24"/>
          <p:cNvSpPr>
            <a:spLocks noChangeArrowheads="1"/>
          </p:cNvSpPr>
          <p:nvPr/>
        </p:nvSpPr>
        <p:spPr bwMode="auto">
          <a:xfrm>
            <a:off x="533400" y="457200"/>
            <a:ext cx="6553200" cy="531744"/>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b="0">
                <a:solidFill>
                  <a:schemeClr val="tx1"/>
                </a:solidFill>
                <a:latin typeface="Liberation Sans" panose="020B0604020202020204" pitchFamily="34" charset="0"/>
              </a:rPr>
              <a:t>Financial Reporting </a:t>
            </a:r>
          </a:p>
          <a:p>
            <a:pPr algn="l"/>
            <a:r>
              <a:rPr lang="en-US" altLang="en-US" sz="4000" b="0">
                <a:solidFill>
                  <a:schemeClr val="tx1"/>
                </a:solidFill>
                <a:latin typeface="Liberation Sans" panose="020B0604020202020204" pitchFamily="34" charset="0"/>
              </a:rPr>
              <a:t>and Accounting Standards</a:t>
            </a:r>
          </a:p>
        </p:txBody>
      </p:sp>
      <p:sp>
        <p:nvSpPr>
          <p:cNvPr id="3081" name="Text Box 26"/>
          <p:cNvSpPr txBox="1">
            <a:spLocks noChangeArrowheads="1"/>
          </p:cNvSpPr>
          <p:nvPr/>
        </p:nvSpPr>
        <p:spPr bwMode="auto">
          <a:xfrm>
            <a:off x="5715000" y="228600"/>
            <a:ext cx="32403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3600" b="0">
                <a:solidFill>
                  <a:srgbClr val="15668F"/>
                </a:solidFill>
                <a:latin typeface="Liberation Sans" panose="020B0604020202020204" pitchFamily="34" charset="0"/>
              </a:rPr>
              <a:t>CHAPTER</a:t>
            </a:r>
            <a:r>
              <a:rPr lang="en-US" altLang="en-US" sz="3200" b="0">
                <a:solidFill>
                  <a:srgbClr val="15668F"/>
                </a:solidFill>
                <a:latin typeface="Liberation Sans" panose="020B0604020202020204" pitchFamily="34" charset="0"/>
              </a:rPr>
              <a:t> </a:t>
            </a:r>
            <a:r>
              <a:rPr lang="en-US" altLang="en-US" sz="4000">
                <a:solidFill>
                  <a:schemeClr val="tx1"/>
                </a:solidFill>
                <a:latin typeface="Liberation Sans" panose="020B0604020202020204" pitchFamily="34" charset="0"/>
              </a:rPr>
              <a:t>1</a:t>
            </a:r>
          </a:p>
        </p:txBody>
      </p:sp>
      <p:cxnSp>
        <p:nvCxnSpPr>
          <p:cNvPr id="14" name="Straight Connector 13"/>
          <p:cNvCxnSpPr/>
          <p:nvPr/>
        </p:nvCxnSpPr>
        <p:spPr bwMode="auto">
          <a:xfrm>
            <a:off x="304800" y="56388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304800" y="19812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42938499"/>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hapter Outline">
  <a:themeElements>
    <a:clrScheme name="Standard Design">
      <a:dk1>
        <a:srgbClr val="000000"/>
      </a:dk1>
      <a:lt1>
        <a:srgbClr val="FFFFFF"/>
      </a:lt1>
      <a:dk2>
        <a:srgbClr val="1A698A"/>
      </a:dk2>
      <a:lt2>
        <a:srgbClr val="FFFEFE"/>
      </a:lt2>
      <a:accent1>
        <a:srgbClr val="196E78"/>
      </a:accent1>
      <a:accent2>
        <a:srgbClr val="911B21"/>
      </a:accent2>
      <a:accent3>
        <a:srgbClr val="73653A"/>
      </a:accent3>
      <a:accent4>
        <a:srgbClr val="15344A"/>
      </a:accent4>
      <a:accent5>
        <a:srgbClr val="5A6F80"/>
      </a:accent5>
      <a:accent6>
        <a:srgbClr val="404140"/>
      </a:accent6>
      <a:hlink>
        <a:srgbClr val="1A698A"/>
      </a:hlink>
      <a:folHlink>
        <a:srgbClr val="4F3B58"/>
      </a:folHlink>
    </a:clrScheme>
    <a:fontScheme name="Arial-Times New Roman">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Theme2">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2" id="{17800B8C-5B9E-4448-9F1C-E067458D6288}" vid="{6F8F18FB-01AE-40EC-B692-DBC05FDF8707}"/>
    </a:ext>
  </a:extLst>
</a:theme>
</file>

<file path=ppt/theme/theme4.xml><?xml version="1.0" encoding="utf-8"?>
<a:theme xmlns:a="http://schemas.openxmlformats.org/drawingml/2006/main" name="Office 主题">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eme1">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C739C304-4EFA-4BC9-AF2C-034FEF553AFF}" vid="{03F76F65-E5FE-4F08-B478-D2E1E24B0A09}"/>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7042</Words>
  <Application>Microsoft Macintosh PowerPoint</Application>
  <PresentationFormat>On-screen Show (4:3)</PresentationFormat>
  <Paragraphs>1024</Paragraphs>
  <Slides>83</Slides>
  <Notes>70</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83</vt:i4>
      </vt:variant>
    </vt:vector>
  </HeadingPairs>
  <TitlesOfParts>
    <vt:vector size="103" baseType="lpstr">
      <vt:lpstr>Liberation Sans</vt:lpstr>
      <vt:lpstr>Microsoft Yahei</vt:lpstr>
      <vt:lpstr>思源黑体 CN Bold</vt:lpstr>
      <vt:lpstr>思源黑体 CN Light</vt:lpstr>
      <vt:lpstr>思源黑体 CN Regular</vt:lpstr>
      <vt:lpstr>Arial</vt:lpstr>
      <vt:lpstr>Arial</vt:lpstr>
      <vt:lpstr>Calibri</vt:lpstr>
      <vt:lpstr>Comic Sans MS</vt:lpstr>
      <vt:lpstr>Courier New</vt:lpstr>
      <vt:lpstr>Helvetica</vt:lpstr>
      <vt:lpstr>Source Sans Pro</vt:lpstr>
      <vt:lpstr>Times New Roman</vt:lpstr>
      <vt:lpstr>Verdana</vt:lpstr>
      <vt:lpstr>Wingdings</vt:lpstr>
      <vt:lpstr>Chapter Outline</vt:lpstr>
      <vt:lpstr>1_Chapter Outline</vt:lpstr>
      <vt:lpstr>1_Theme2</vt:lpstr>
      <vt:lpstr>Office 主题</vt:lpstr>
      <vt:lpstr>Theme1</vt:lpstr>
      <vt:lpstr>PowerPoint Presentation</vt:lpstr>
      <vt:lpstr>  Ph.D. (Accounting) Assistant Professor  School of Economics and Management  Email:qiangwei311@hit.edu.cn Office: M512 Web: http://faculty.hitsz.edu.cn/qiangwei  Research: Capital Market Research in Accounting and Auditing  Teaching:  Harbin Institute of Technology, Shenzhen Intermediate Financial Accounting (BBA) Empirical Research Methodology of Accounting (Master) Frontiers of Accounting and Academic Research (Master)  Lingnan University, Hong Kong Managerial Accounting (BBA) Advanced Auditing (MAcc) Intermediate Accounting (MAcc) Accounting (MAcc)  Nanyang Technological University, Singapore Accounting (BBA, Tutor)</vt:lpstr>
      <vt:lpstr>QQ 课程群</vt:lpstr>
      <vt:lpstr>Course Objectives</vt:lpstr>
      <vt:lpstr>Course Structure</vt:lpstr>
      <vt:lpstr>Course Assessment</vt:lpstr>
      <vt:lpstr>PowerPoint Presentation</vt:lpstr>
      <vt:lpstr>PowerPoint Presentation</vt:lpstr>
      <vt:lpstr>LEARNING OBJECTIVES</vt:lpstr>
      <vt:lpstr>PowerPoint Presentation</vt:lpstr>
      <vt:lpstr>Describe the global financial markets and their relation to financial reporting.</vt:lpstr>
      <vt:lpstr>Global Markets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Identify the major policy-setting bodies and their role in the standard-setting process.</vt:lpstr>
      <vt:lpstr>Standard-Setting Organizations</vt:lpstr>
      <vt:lpstr>PowerPoint Presentation</vt:lpstr>
      <vt:lpstr>PowerPoint Presentation</vt:lpstr>
      <vt:lpstr>International Accounting Standards Board</vt:lpstr>
      <vt:lpstr>PowerPoint Presentation</vt:lpstr>
      <vt:lpstr>PowerPoint Presentation</vt:lpstr>
      <vt:lpstr>PowerPoint Presentation</vt:lpstr>
      <vt:lpstr>PowerPoint Presentation</vt:lpstr>
      <vt:lpstr>PowerPoint Presentation</vt:lpstr>
      <vt:lpstr>LEARNING OBJECTIVES</vt:lpstr>
      <vt:lpstr>Describe the usefulness of a conceptual framework and the objective of financial reporting.</vt:lpstr>
      <vt:lpstr>Conceptual Framework</vt:lpstr>
      <vt:lpstr>PowerPoint Presentation</vt:lpstr>
      <vt:lpstr>PowerPoint Presentation</vt:lpstr>
      <vt:lpstr>Basic Objective</vt:lpstr>
      <vt:lpstr>PowerPoint Presentation</vt:lpstr>
      <vt:lpstr>PowerPoint Presentation</vt:lpstr>
      <vt:lpstr>PowerPoint Presentation</vt:lpstr>
      <vt:lpstr>PowerPoint Presentation</vt:lpstr>
      <vt:lpstr>Identify the qualitative characteristics of accounting information and the elements of financial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the basic assumptions of accounting.</vt:lpstr>
      <vt:lpstr>PowerPoint Presentation</vt:lpstr>
      <vt:lpstr>PowerPoint Presentation</vt:lpstr>
      <vt:lpstr>PowerPoint Presentation</vt:lpstr>
      <vt:lpstr>Explain the application of the basic principles of accounting.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ACCT 2005  Intermediate Financial Accounting 中级财务会计</dc:title>
  <dc:creator>Qiang Jack</dc:creator>
  <cp:lastModifiedBy>Jack Qiang</cp:lastModifiedBy>
  <cp:revision>2</cp:revision>
  <dcterms:created xsi:type="dcterms:W3CDTF">2020-08-30T02:49:48Z</dcterms:created>
  <dcterms:modified xsi:type="dcterms:W3CDTF">2024-08-27T03:04:35Z</dcterms:modified>
</cp:coreProperties>
</file>